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Barlow Bold" panose="020B0604020202020204" charset="0"/>
      <p:regular r:id="rId33"/>
    </p:embeddedFont>
    <p:embeddedFont>
      <p:font typeface="Barlow Semi-Bold" panose="020B0604020202020204" charset="0"/>
      <p:regular r:id="rId34"/>
    </p:embeddedFont>
    <p:embeddedFont>
      <p:font typeface="Barlow SemiCondensed" panose="020B0604020202020204" charset="0"/>
      <p:regular r:id="rId35"/>
    </p:embeddedFont>
    <p:embeddedFont>
      <p:font typeface="Calibri" panose="020F0502020204030204" pitchFamily="34" charset="0"/>
      <p:regular r:id="rId36"/>
      <p:bold r:id="rId37"/>
      <p:italic r:id="rId38"/>
      <p:boldItalic r:id="rId39"/>
    </p:embeddedFont>
    <p:embeddedFont>
      <p:font typeface="Canva Sans Bold" panose="020B0604020202020204" charset="0"/>
      <p:regular r:id="rId40"/>
    </p:embeddedFont>
    <p:embeddedFont>
      <p:font typeface="DM Sans Bold" panose="020B0604020202020204" charset="0"/>
      <p:regular r:id="rId41"/>
    </p:embeddedFont>
    <p:embeddedFont>
      <p:font typeface="Open Sans" panose="020B0606030504020204" pitchFamily="34" charset="0"/>
      <p:regular r:id="rId42"/>
    </p:embeddedFont>
    <p:embeddedFont>
      <p:font typeface="Poppins" panose="00000500000000000000" pitchFamily="2" charset="0"/>
      <p:regular r:id="rId43"/>
    </p:embeddedFont>
    <p:embeddedFont>
      <p:font typeface="Poppins Bold" panose="00000800000000000000" charset="0"/>
      <p:regular r:id="rId44"/>
    </p:embeddedFont>
    <p:embeddedFont>
      <p:font typeface="Poppins Light Bold" panose="020B0604020202020204" charset="0"/>
      <p:regular r:id="rId45"/>
    </p:embeddedFont>
    <p:embeddedFont>
      <p:font typeface="Poppins Medium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7" d="100"/>
          <a:sy n="67" d="100"/>
        </p:scale>
        <p:origin x="42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23.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sv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svg"/><Relationship Id="rId10" Type="http://schemas.openxmlformats.org/officeDocument/2006/relationships/image" Target="../media/image62.svg"/><Relationship Id="rId4" Type="http://schemas.openxmlformats.org/officeDocument/2006/relationships/image" Target="../media/image56.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66.png"/><Relationship Id="rId7" Type="http://schemas.openxmlformats.org/officeDocument/2006/relationships/image" Target="../media/image22.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7.svg"/></Relationships>
</file>

<file path=ppt/slides/_rels/slide2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66.png"/><Relationship Id="rId7" Type="http://schemas.openxmlformats.org/officeDocument/2006/relationships/image" Target="../media/image22.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7.svg"/></Relationships>
</file>

<file path=ppt/slides/_rels/slide2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66.png"/><Relationship Id="rId7" Type="http://schemas.openxmlformats.org/officeDocument/2006/relationships/image" Target="../media/image22.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7.svg"/></Relationships>
</file>

<file path=ppt/slides/_rels/slide2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67.svg"/><Relationship Id="rId7" Type="http://schemas.openxmlformats.org/officeDocument/2006/relationships/image" Target="../media/image22.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69.svg"/><Relationship Id="rId7" Type="http://schemas.openxmlformats.org/officeDocument/2006/relationships/image" Target="../media/image22.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png"/><Relationship Id="rId16"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2.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svg"/><Relationship Id="rId7"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23.svg"/><Relationship Id="rId5" Type="http://schemas.openxmlformats.org/officeDocument/2006/relationships/image" Target="../media/image29.svg"/><Relationship Id="rId10"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645908" y="981075"/>
            <a:ext cx="2944993" cy="824864"/>
          </a:xfrm>
          <a:prstGeom prst="rect">
            <a:avLst/>
          </a:prstGeom>
        </p:spPr>
        <p:txBody>
          <a:bodyPr lIns="0" tIns="0" rIns="0" bIns="0" rtlCol="0" anchor="t">
            <a:spAutoFit/>
          </a:bodyPr>
          <a:lstStyle/>
          <a:p>
            <a:pPr>
              <a:lnSpc>
                <a:spcPts val="3360"/>
              </a:lnSpc>
            </a:pPr>
            <a:r>
              <a:rPr lang="en-US" sz="2400">
                <a:solidFill>
                  <a:srgbClr val="2B2A2A"/>
                </a:solidFill>
                <a:latin typeface="DM Sans Bold"/>
              </a:rPr>
              <a:t>Presented By</a:t>
            </a:r>
          </a:p>
          <a:p>
            <a:pPr>
              <a:lnSpc>
                <a:spcPts val="3360"/>
              </a:lnSpc>
            </a:pPr>
            <a:r>
              <a:rPr lang="en-US" sz="2400">
                <a:solidFill>
                  <a:srgbClr val="2B2A2A"/>
                </a:solidFill>
                <a:latin typeface="DM Sans Bold"/>
              </a:rPr>
              <a:t>Grusha bhattarai</a:t>
            </a:r>
          </a:p>
        </p:txBody>
      </p:sp>
      <p:sp>
        <p:nvSpPr>
          <p:cNvPr id="3" name="TextBox 3"/>
          <p:cNvSpPr txBox="1"/>
          <p:nvPr/>
        </p:nvSpPr>
        <p:spPr>
          <a:xfrm>
            <a:off x="1645908" y="4529905"/>
            <a:ext cx="11176833" cy="4095963"/>
          </a:xfrm>
          <a:prstGeom prst="rect">
            <a:avLst/>
          </a:prstGeom>
        </p:spPr>
        <p:txBody>
          <a:bodyPr lIns="0" tIns="0" rIns="0" bIns="0" rtlCol="0" anchor="t">
            <a:spAutoFit/>
          </a:bodyPr>
          <a:lstStyle/>
          <a:p>
            <a:pPr>
              <a:lnSpc>
                <a:spcPts val="7964"/>
              </a:lnSpc>
            </a:pPr>
            <a:r>
              <a:rPr lang="en-US" sz="7964">
                <a:solidFill>
                  <a:srgbClr val="2B2A2A"/>
                </a:solidFill>
                <a:latin typeface="DM Sans Bold"/>
              </a:rPr>
              <a:t>INTERNET OF THINGS (IOT) WITH CLOUD COMPUTING </a:t>
            </a:r>
          </a:p>
          <a:p>
            <a:pPr>
              <a:lnSpc>
                <a:spcPts val="7964"/>
              </a:lnSpc>
            </a:pPr>
            <a:endParaRPr lang="en-US" sz="7964">
              <a:solidFill>
                <a:srgbClr val="2B2A2A"/>
              </a:solidFill>
              <a:latin typeface="DM Sans Bold"/>
            </a:endParaRPr>
          </a:p>
        </p:txBody>
      </p:sp>
      <p:sp>
        <p:nvSpPr>
          <p:cNvPr id="4" name="TextBox 4"/>
          <p:cNvSpPr txBox="1"/>
          <p:nvPr/>
        </p:nvSpPr>
        <p:spPr>
          <a:xfrm>
            <a:off x="1645908" y="8229628"/>
            <a:ext cx="4523734" cy="396240"/>
          </a:xfrm>
          <a:prstGeom prst="rect">
            <a:avLst/>
          </a:prstGeom>
        </p:spPr>
        <p:txBody>
          <a:bodyPr lIns="0" tIns="0" rIns="0" bIns="0" rtlCol="0" anchor="t">
            <a:spAutoFit/>
          </a:bodyPr>
          <a:lstStyle/>
          <a:p>
            <a:pPr>
              <a:lnSpc>
                <a:spcPts val="3359"/>
              </a:lnSpc>
            </a:pPr>
            <a:r>
              <a:rPr lang="en-US" sz="2400">
                <a:solidFill>
                  <a:srgbClr val="2B2A2A"/>
                </a:solidFill>
                <a:latin typeface="Open Sans"/>
              </a:rPr>
              <a:t>University of West of England</a:t>
            </a:r>
          </a:p>
        </p:txBody>
      </p:sp>
      <p:sp>
        <p:nvSpPr>
          <p:cNvPr id="5" name="Freeform 5"/>
          <p:cNvSpPr/>
          <p:nvPr/>
        </p:nvSpPr>
        <p:spPr>
          <a:xfrm rot="-4755519">
            <a:off x="7908232" y="-1033014"/>
            <a:ext cx="21356206" cy="6874465"/>
          </a:xfrm>
          <a:custGeom>
            <a:avLst/>
            <a:gdLst/>
            <a:ahLst/>
            <a:cxnLst/>
            <a:rect l="l" t="t" r="r" b="b"/>
            <a:pathLst>
              <a:path w="21356206" h="6874465">
                <a:moveTo>
                  <a:pt x="0" y="0"/>
                </a:moveTo>
                <a:lnTo>
                  <a:pt x="21356205" y="0"/>
                </a:lnTo>
                <a:lnTo>
                  <a:pt x="21356205" y="6874465"/>
                </a:lnTo>
                <a:lnTo>
                  <a:pt x="0" y="6874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8248650" y="-3197412"/>
            <a:ext cx="12060782" cy="9166194"/>
          </a:xfrm>
          <a:custGeom>
            <a:avLst/>
            <a:gdLst/>
            <a:ahLst/>
            <a:cxnLst/>
            <a:rect l="l" t="t" r="r" b="b"/>
            <a:pathLst>
              <a:path w="12060782" h="9166194">
                <a:moveTo>
                  <a:pt x="12060782" y="0"/>
                </a:moveTo>
                <a:lnTo>
                  <a:pt x="0" y="0"/>
                </a:lnTo>
                <a:lnTo>
                  <a:pt x="0" y="9166194"/>
                </a:lnTo>
                <a:lnTo>
                  <a:pt x="12060782" y="9166194"/>
                </a:lnTo>
                <a:lnTo>
                  <a:pt x="12060782" y="0"/>
                </a:lnTo>
                <a:close/>
              </a:path>
            </a:pathLst>
          </a:custGeom>
          <a:blipFill>
            <a:blip r:embed="rId4">
              <a:alphaModFix amt="55000"/>
              <a:extLst>
                <a:ext uri="{96DAC541-7B7A-43D3-8B79-37D633B846F1}">
                  <asvg:svgBlip xmlns:asvg="http://schemas.microsoft.com/office/drawing/2016/SVG/main" r:embed="rId5"/>
                </a:ext>
              </a:extLst>
            </a:blip>
            <a:stretch>
              <a:fillRect/>
            </a:stretch>
          </a:blipFill>
        </p:spPr>
      </p:sp>
      <p:sp>
        <p:nvSpPr>
          <p:cNvPr id="7" name="Freeform 7"/>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359" y="2145643"/>
            <a:ext cx="10795281" cy="2007190"/>
          </a:xfrm>
          <a:custGeom>
            <a:avLst/>
            <a:gdLst/>
            <a:ahLst/>
            <a:cxnLst/>
            <a:rect l="l" t="t" r="r" b="b"/>
            <a:pathLst>
              <a:path w="10795281" h="2007190">
                <a:moveTo>
                  <a:pt x="0" y="0"/>
                </a:moveTo>
                <a:lnTo>
                  <a:pt x="10795282" y="0"/>
                </a:lnTo>
                <a:lnTo>
                  <a:pt x="10795282" y="2007190"/>
                </a:lnTo>
                <a:lnTo>
                  <a:pt x="0" y="2007190"/>
                </a:lnTo>
                <a:lnTo>
                  <a:pt x="0" y="0"/>
                </a:lnTo>
                <a:close/>
              </a:path>
            </a:pathLst>
          </a:custGeom>
          <a:blipFill>
            <a:blip r:embed="rId2"/>
            <a:stretch>
              <a:fillRect t="-266303" b="-35252"/>
            </a:stretch>
          </a:blipFill>
        </p:spPr>
      </p:sp>
      <p:sp>
        <p:nvSpPr>
          <p:cNvPr id="3" name="TextBox 3"/>
          <p:cNvSpPr txBox="1"/>
          <p:nvPr/>
        </p:nvSpPr>
        <p:spPr>
          <a:xfrm>
            <a:off x="4658866" y="981075"/>
            <a:ext cx="92857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4" name="TextBox 4"/>
          <p:cNvSpPr txBox="1"/>
          <p:nvPr/>
        </p:nvSpPr>
        <p:spPr>
          <a:xfrm>
            <a:off x="2959940" y="4097297"/>
            <a:ext cx="12368120" cy="7068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This layer acts as a bridge between the physical and digital realms. perception layer implies all type of sensors that can be used in iot device namely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359" y="2145643"/>
            <a:ext cx="10795281" cy="2007190"/>
          </a:xfrm>
          <a:custGeom>
            <a:avLst/>
            <a:gdLst/>
            <a:ahLst/>
            <a:cxnLst/>
            <a:rect l="l" t="t" r="r" b="b"/>
            <a:pathLst>
              <a:path w="10795281" h="2007190">
                <a:moveTo>
                  <a:pt x="0" y="0"/>
                </a:moveTo>
                <a:lnTo>
                  <a:pt x="10795282" y="0"/>
                </a:lnTo>
                <a:lnTo>
                  <a:pt x="10795282" y="2007190"/>
                </a:lnTo>
                <a:lnTo>
                  <a:pt x="0" y="2007190"/>
                </a:lnTo>
                <a:lnTo>
                  <a:pt x="0" y="0"/>
                </a:lnTo>
                <a:close/>
              </a:path>
            </a:pathLst>
          </a:custGeom>
          <a:blipFill>
            <a:blip r:embed="rId2"/>
            <a:stretch>
              <a:fillRect t="-266303" b="-35252"/>
            </a:stretch>
          </a:blipFill>
        </p:spPr>
      </p:sp>
      <p:sp>
        <p:nvSpPr>
          <p:cNvPr id="3" name="Freeform 3"/>
          <p:cNvSpPr/>
          <p:nvPr/>
        </p:nvSpPr>
        <p:spPr>
          <a:xfrm>
            <a:off x="3442067" y="4619558"/>
            <a:ext cx="1389860" cy="3063051"/>
          </a:xfrm>
          <a:custGeom>
            <a:avLst/>
            <a:gdLst/>
            <a:ahLst/>
            <a:cxnLst/>
            <a:rect l="l" t="t" r="r" b="b"/>
            <a:pathLst>
              <a:path w="1389860" h="3063051">
                <a:moveTo>
                  <a:pt x="0" y="0"/>
                </a:moveTo>
                <a:lnTo>
                  <a:pt x="1389859" y="0"/>
                </a:lnTo>
                <a:lnTo>
                  <a:pt x="1389859" y="3063051"/>
                </a:lnTo>
                <a:lnTo>
                  <a:pt x="0" y="3063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658866" y="981075"/>
            <a:ext cx="91333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5" name="TextBox 5"/>
          <p:cNvSpPr txBox="1"/>
          <p:nvPr/>
        </p:nvSpPr>
        <p:spPr>
          <a:xfrm>
            <a:off x="2580719" y="7807393"/>
            <a:ext cx="3112556" cy="991245"/>
          </a:xfrm>
          <a:prstGeom prst="rect">
            <a:avLst/>
          </a:prstGeom>
        </p:spPr>
        <p:txBody>
          <a:bodyPr lIns="0" tIns="0" rIns="0" bIns="0" rtlCol="0" anchor="t">
            <a:spAutoFit/>
          </a:bodyPr>
          <a:lstStyle/>
          <a:p>
            <a:pPr algn="ctr">
              <a:lnSpc>
                <a:spcPts val="3833"/>
              </a:lnSpc>
              <a:spcBef>
                <a:spcPct val="0"/>
              </a:spcBef>
            </a:pPr>
            <a:r>
              <a:rPr lang="en-US" sz="2949" spc="-58">
                <a:solidFill>
                  <a:srgbClr val="00566F"/>
                </a:solidFill>
                <a:latin typeface="Poppins Bold"/>
              </a:rPr>
              <a:t>TEMPERATURE</a:t>
            </a:r>
            <a:r>
              <a:rPr lang="en-US" sz="2949" spc="-58">
                <a:solidFill>
                  <a:srgbClr val="1E221C"/>
                </a:solidFill>
                <a:latin typeface="Poppins Bold"/>
              </a:rPr>
              <a:t> SENSORS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5980" y="2291011"/>
            <a:ext cx="8793866" cy="1691402"/>
          </a:xfrm>
          <a:custGeom>
            <a:avLst/>
            <a:gdLst/>
            <a:ahLst/>
            <a:cxnLst/>
            <a:rect l="l" t="t" r="r" b="b"/>
            <a:pathLst>
              <a:path w="8793866" h="1691402">
                <a:moveTo>
                  <a:pt x="0" y="0"/>
                </a:moveTo>
                <a:lnTo>
                  <a:pt x="8793866" y="0"/>
                </a:lnTo>
                <a:lnTo>
                  <a:pt x="8793866" y="1691401"/>
                </a:lnTo>
                <a:lnTo>
                  <a:pt x="0" y="1691401"/>
                </a:lnTo>
                <a:lnTo>
                  <a:pt x="0" y="0"/>
                </a:lnTo>
                <a:close/>
              </a:path>
            </a:pathLst>
          </a:custGeom>
          <a:blipFill>
            <a:blip r:embed="rId2"/>
            <a:stretch>
              <a:fillRect l="-11253" t="-324616" r="-11505" b="-51910"/>
            </a:stretch>
          </a:blipFill>
        </p:spPr>
      </p:sp>
      <p:sp>
        <p:nvSpPr>
          <p:cNvPr id="3" name="Freeform 3"/>
          <p:cNvSpPr/>
          <p:nvPr/>
        </p:nvSpPr>
        <p:spPr>
          <a:xfrm>
            <a:off x="3442067" y="4619558"/>
            <a:ext cx="1389860" cy="3063051"/>
          </a:xfrm>
          <a:custGeom>
            <a:avLst/>
            <a:gdLst/>
            <a:ahLst/>
            <a:cxnLst/>
            <a:rect l="l" t="t" r="r" b="b"/>
            <a:pathLst>
              <a:path w="1389860" h="3063051">
                <a:moveTo>
                  <a:pt x="0" y="0"/>
                </a:moveTo>
                <a:lnTo>
                  <a:pt x="1389859" y="0"/>
                </a:lnTo>
                <a:lnTo>
                  <a:pt x="1389859" y="3063051"/>
                </a:lnTo>
                <a:lnTo>
                  <a:pt x="0" y="3063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7277" y="5419895"/>
            <a:ext cx="3759398" cy="2396616"/>
          </a:xfrm>
          <a:custGeom>
            <a:avLst/>
            <a:gdLst/>
            <a:ahLst/>
            <a:cxnLst/>
            <a:rect l="l" t="t" r="r" b="b"/>
            <a:pathLst>
              <a:path w="3759398" h="2396616">
                <a:moveTo>
                  <a:pt x="0" y="0"/>
                </a:moveTo>
                <a:lnTo>
                  <a:pt x="3759398" y="0"/>
                </a:lnTo>
                <a:lnTo>
                  <a:pt x="3759398" y="2396616"/>
                </a:lnTo>
                <a:lnTo>
                  <a:pt x="0" y="2396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658866" y="981075"/>
            <a:ext cx="91333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6" name="TextBox 6"/>
          <p:cNvSpPr txBox="1"/>
          <p:nvPr/>
        </p:nvSpPr>
        <p:spPr>
          <a:xfrm>
            <a:off x="2580719" y="7807393"/>
            <a:ext cx="3112556" cy="991245"/>
          </a:xfrm>
          <a:prstGeom prst="rect">
            <a:avLst/>
          </a:prstGeom>
        </p:spPr>
        <p:txBody>
          <a:bodyPr lIns="0" tIns="0" rIns="0" bIns="0" rtlCol="0" anchor="t">
            <a:spAutoFit/>
          </a:bodyPr>
          <a:lstStyle/>
          <a:p>
            <a:pPr algn="ctr">
              <a:lnSpc>
                <a:spcPts val="3833"/>
              </a:lnSpc>
              <a:spcBef>
                <a:spcPct val="0"/>
              </a:spcBef>
            </a:pPr>
            <a:r>
              <a:rPr lang="en-US" sz="2949" spc="-58">
                <a:solidFill>
                  <a:srgbClr val="00566F"/>
                </a:solidFill>
                <a:latin typeface="Poppins Bold"/>
              </a:rPr>
              <a:t>TEMPERATURE</a:t>
            </a:r>
            <a:r>
              <a:rPr lang="en-US" sz="2949" spc="-58">
                <a:solidFill>
                  <a:srgbClr val="1E221C"/>
                </a:solidFill>
                <a:latin typeface="Poppins Bold"/>
              </a:rPr>
              <a:t> SENSORS</a:t>
            </a:r>
          </a:p>
        </p:txBody>
      </p:sp>
      <p:sp>
        <p:nvSpPr>
          <p:cNvPr id="7" name="TextBox 7"/>
          <p:cNvSpPr txBox="1"/>
          <p:nvPr/>
        </p:nvSpPr>
        <p:spPr>
          <a:xfrm>
            <a:off x="6747277" y="7749836"/>
            <a:ext cx="3272606" cy="1048802"/>
          </a:xfrm>
          <a:prstGeom prst="rect">
            <a:avLst/>
          </a:prstGeom>
        </p:spPr>
        <p:txBody>
          <a:bodyPr lIns="0" tIns="0" rIns="0" bIns="0" rtlCol="0" anchor="t">
            <a:spAutoFit/>
          </a:bodyPr>
          <a:lstStyle/>
          <a:p>
            <a:pPr algn="ctr">
              <a:lnSpc>
                <a:spcPts val="4031"/>
              </a:lnSpc>
            </a:pPr>
            <a:r>
              <a:rPr lang="en-US" sz="3100" spc="-62">
                <a:solidFill>
                  <a:srgbClr val="00566F"/>
                </a:solidFill>
                <a:latin typeface="Poppins Bold"/>
              </a:rPr>
              <a:t>PRESSURE</a:t>
            </a:r>
          </a:p>
          <a:p>
            <a:pPr algn="ctr">
              <a:lnSpc>
                <a:spcPts val="4031"/>
              </a:lnSpc>
              <a:spcBef>
                <a:spcPct val="0"/>
              </a:spcBef>
            </a:pPr>
            <a:r>
              <a:rPr lang="en-US" sz="3100" spc="-62">
                <a:solidFill>
                  <a:srgbClr val="1E221C"/>
                </a:solidFill>
                <a:latin typeface="Poppins Bold"/>
              </a:rPr>
              <a:t> SENSORS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359" y="2145654"/>
            <a:ext cx="10795281" cy="2007190"/>
          </a:xfrm>
          <a:custGeom>
            <a:avLst/>
            <a:gdLst/>
            <a:ahLst/>
            <a:cxnLst/>
            <a:rect l="l" t="t" r="r" b="b"/>
            <a:pathLst>
              <a:path w="10795281" h="2007190">
                <a:moveTo>
                  <a:pt x="0" y="0"/>
                </a:moveTo>
                <a:lnTo>
                  <a:pt x="10795282" y="0"/>
                </a:lnTo>
                <a:lnTo>
                  <a:pt x="10795282" y="2007190"/>
                </a:lnTo>
                <a:lnTo>
                  <a:pt x="0" y="2007190"/>
                </a:lnTo>
                <a:lnTo>
                  <a:pt x="0" y="0"/>
                </a:lnTo>
                <a:close/>
              </a:path>
            </a:pathLst>
          </a:custGeom>
          <a:blipFill>
            <a:blip r:embed="rId2"/>
            <a:stretch>
              <a:fillRect t="-266303" b="-35252"/>
            </a:stretch>
          </a:blipFill>
        </p:spPr>
      </p:sp>
      <p:sp>
        <p:nvSpPr>
          <p:cNvPr id="3" name="Freeform 3"/>
          <p:cNvSpPr/>
          <p:nvPr/>
        </p:nvSpPr>
        <p:spPr>
          <a:xfrm>
            <a:off x="3442067" y="4619558"/>
            <a:ext cx="1389860" cy="3063051"/>
          </a:xfrm>
          <a:custGeom>
            <a:avLst/>
            <a:gdLst/>
            <a:ahLst/>
            <a:cxnLst/>
            <a:rect l="l" t="t" r="r" b="b"/>
            <a:pathLst>
              <a:path w="1389860" h="3063051">
                <a:moveTo>
                  <a:pt x="0" y="0"/>
                </a:moveTo>
                <a:lnTo>
                  <a:pt x="1389859" y="0"/>
                </a:lnTo>
                <a:lnTo>
                  <a:pt x="1389859" y="3063051"/>
                </a:lnTo>
                <a:lnTo>
                  <a:pt x="0" y="3063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7277" y="5419895"/>
            <a:ext cx="3759398" cy="2396616"/>
          </a:xfrm>
          <a:custGeom>
            <a:avLst/>
            <a:gdLst/>
            <a:ahLst/>
            <a:cxnLst/>
            <a:rect l="l" t="t" r="r" b="b"/>
            <a:pathLst>
              <a:path w="3759398" h="2396616">
                <a:moveTo>
                  <a:pt x="0" y="0"/>
                </a:moveTo>
                <a:lnTo>
                  <a:pt x="3759398" y="0"/>
                </a:lnTo>
                <a:lnTo>
                  <a:pt x="3759398" y="2396616"/>
                </a:lnTo>
                <a:lnTo>
                  <a:pt x="0" y="2396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883300" y="5344122"/>
            <a:ext cx="2044076" cy="2289698"/>
          </a:xfrm>
          <a:custGeom>
            <a:avLst/>
            <a:gdLst/>
            <a:ahLst/>
            <a:cxnLst/>
            <a:rect l="l" t="t" r="r" b="b"/>
            <a:pathLst>
              <a:path w="2044076" h="2289698">
                <a:moveTo>
                  <a:pt x="0" y="0"/>
                </a:moveTo>
                <a:lnTo>
                  <a:pt x="2044076" y="0"/>
                </a:lnTo>
                <a:lnTo>
                  <a:pt x="2044076" y="2289698"/>
                </a:lnTo>
                <a:lnTo>
                  <a:pt x="0" y="22896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4658866" y="981075"/>
            <a:ext cx="92095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7" name="TextBox 7"/>
          <p:cNvSpPr txBox="1"/>
          <p:nvPr/>
        </p:nvSpPr>
        <p:spPr>
          <a:xfrm>
            <a:off x="2580719" y="7807393"/>
            <a:ext cx="3112556" cy="991245"/>
          </a:xfrm>
          <a:prstGeom prst="rect">
            <a:avLst/>
          </a:prstGeom>
        </p:spPr>
        <p:txBody>
          <a:bodyPr lIns="0" tIns="0" rIns="0" bIns="0" rtlCol="0" anchor="t">
            <a:spAutoFit/>
          </a:bodyPr>
          <a:lstStyle/>
          <a:p>
            <a:pPr algn="ctr">
              <a:lnSpc>
                <a:spcPts val="3833"/>
              </a:lnSpc>
              <a:spcBef>
                <a:spcPct val="0"/>
              </a:spcBef>
            </a:pPr>
            <a:r>
              <a:rPr lang="en-US" sz="2949" spc="-58">
                <a:solidFill>
                  <a:srgbClr val="00566F"/>
                </a:solidFill>
                <a:latin typeface="Poppins Bold"/>
              </a:rPr>
              <a:t>TEMPERATURE</a:t>
            </a:r>
            <a:r>
              <a:rPr lang="en-US" sz="2949" spc="-58">
                <a:solidFill>
                  <a:srgbClr val="1E221C"/>
                </a:solidFill>
                <a:latin typeface="Poppins Bold"/>
              </a:rPr>
              <a:t> SENSORS</a:t>
            </a:r>
          </a:p>
        </p:txBody>
      </p:sp>
      <p:sp>
        <p:nvSpPr>
          <p:cNvPr id="8" name="TextBox 8"/>
          <p:cNvSpPr txBox="1"/>
          <p:nvPr/>
        </p:nvSpPr>
        <p:spPr>
          <a:xfrm>
            <a:off x="6747277" y="7749836"/>
            <a:ext cx="3272606" cy="1048802"/>
          </a:xfrm>
          <a:prstGeom prst="rect">
            <a:avLst/>
          </a:prstGeom>
        </p:spPr>
        <p:txBody>
          <a:bodyPr lIns="0" tIns="0" rIns="0" bIns="0" rtlCol="0" anchor="t">
            <a:spAutoFit/>
          </a:bodyPr>
          <a:lstStyle/>
          <a:p>
            <a:pPr algn="ctr">
              <a:lnSpc>
                <a:spcPts val="4031"/>
              </a:lnSpc>
              <a:spcBef>
                <a:spcPct val="0"/>
              </a:spcBef>
            </a:pPr>
            <a:r>
              <a:rPr lang="en-US" sz="3100" spc="-62">
                <a:solidFill>
                  <a:srgbClr val="00566F"/>
                </a:solidFill>
                <a:latin typeface="Poppins Bold"/>
              </a:rPr>
              <a:t>PRESSURE</a:t>
            </a:r>
            <a:r>
              <a:rPr lang="en-US" sz="3100" spc="-62">
                <a:solidFill>
                  <a:srgbClr val="1E221C"/>
                </a:solidFill>
                <a:latin typeface="Poppins Bold"/>
              </a:rPr>
              <a:t> SENSORS</a:t>
            </a:r>
          </a:p>
        </p:txBody>
      </p:sp>
      <p:sp>
        <p:nvSpPr>
          <p:cNvPr id="9" name="TextBox 9"/>
          <p:cNvSpPr txBox="1"/>
          <p:nvPr/>
        </p:nvSpPr>
        <p:spPr>
          <a:xfrm>
            <a:off x="11269035" y="7749836"/>
            <a:ext cx="3272606" cy="1048802"/>
          </a:xfrm>
          <a:prstGeom prst="rect">
            <a:avLst/>
          </a:prstGeom>
        </p:spPr>
        <p:txBody>
          <a:bodyPr lIns="0" tIns="0" rIns="0" bIns="0" rtlCol="0" anchor="t">
            <a:spAutoFit/>
          </a:bodyPr>
          <a:lstStyle/>
          <a:p>
            <a:pPr algn="ctr">
              <a:lnSpc>
                <a:spcPts val="4031"/>
              </a:lnSpc>
            </a:pPr>
            <a:r>
              <a:rPr lang="en-US" sz="3100" spc="-62">
                <a:solidFill>
                  <a:srgbClr val="00566F"/>
                </a:solidFill>
                <a:latin typeface="Poppins Bold"/>
              </a:rPr>
              <a:t>LEVEL</a:t>
            </a:r>
          </a:p>
          <a:p>
            <a:pPr algn="ctr">
              <a:lnSpc>
                <a:spcPts val="4031"/>
              </a:lnSpc>
              <a:spcBef>
                <a:spcPct val="0"/>
              </a:spcBef>
            </a:pPr>
            <a:r>
              <a:rPr lang="en-US" sz="3100" spc="-62">
                <a:solidFill>
                  <a:srgbClr val="1E221C"/>
                </a:solidFill>
                <a:latin typeface="Poppins Bold"/>
              </a:rPr>
              <a:t> SENSORS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359" y="2119561"/>
            <a:ext cx="10795281" cy="2025361"/>
          </a:xfrm>
          <a:custGeom>
            <a:avLst/>
            <a:gdLst/>
            <a:ahLst/>
            <a:cxnLst/>
            <a:rect l="l" t="t" r="r" b="b"/>
            <a:pathLst>
              <a:path w="10795281" h="2025361">
                <a:moveTo>
                  <a:pt x="0" y="0"/>
                </a:moveTo>
                <a:lnTo>
                  <a:pt x="10795282" y="0"/>
                </a:lnTo>
                <a:lnTo>
                  <a:pt x="10795282" y="2025361"/>
                </a:lnTo>
                <a:lnTo>
                  <a:pt x="0" y="2025361"/>
                </a:lnTo>
                <a:lnTo>
                  <a:pt x="0" y="0"/>
                </a:lnTo>
                <a:close/>
              </a:path>
            </a:pathLst>
          </a:custGeom>
          <a:blipFill>
            <a:blip r:embed="rId2"/>
            <a:stretch>
              <a:fillRect t="-166121" b="-131831"/>
            </a:stretch>
          </a:blipFill>
        </p:spPr>
      </p:sp>
      <p:sp>
        <p:nvSpPr>
          <p:cNvPr id="3" name="TextBox 3"/>
          <p:cNvSpPr txBox="1"/>
          <p:nvPr/>
        </p:nvSpPr>
        <p:spPr>
          <a:xfrm>
            <a:off x="4658866" y="981075"/>
            <a:ext cx="92095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4" name="TextBox 4"/>
          <p:cNvSpPr txBox="1"/>
          <p:nvPr/>
        </p:nvSpPr>
        <p:spPr>
          <a:xfrm>
            <a:off x="2959940" y="4097297"/>
            <a:ext cx="12368120" cy="7068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network layer helps to establish logical design of iot by connecting devices with the platform among the most popular iot communications models are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359" y="2119561"/>
            <a:ext cx="10795281" cy="2025361"/>
          </a:xfrm>
          <a:custGeom>
            <a:avLst/>
            <a:gdLst/>
            <a:ahLst/>
            <a:cxnLst/>
            <a:rect l="l" t="t" r="r" b="b"/>
            <a:pathLst>
              <a:path w="10795281" h="2025361">
                <a:moveTo>
                  <a:pt x="0" y="0"/>
                </a:moveTo>
                <a:lnTo>
                  <a:pt x="10795282" y="0"/>
                </a:lnTo>
                <a:lnTo>
                  <a:pt x="10795282" y="2025361"/>
                </a:lnTo>
                <a:lnTo>
                  <a:pt x="0" y="2025361"/>
                </a:lnTo>
                <a:lnTo>
                  <a:pt x="0" y="0"/>
                </a:lnTo>
                <a:close/>
              </a:path>
            </a:pathLst>
          </a:custGeom>
          <a:blipFill>
            <a:blip r:embed="rId2"/>
            <a:stretch>
              <a:fillRect t="-166121" b="-131831"/>
            </a:stretch>
          </a:blipFill>
        </p:spPr>
      </p:sp>
      <p:sp>
        <p:nvSpPr>
          <p:cNvPr id="3" name="Freeform 3"/>
          <p:cNvSpPr/>
          <p:nvPr/>
        </p:nvSpPr>
        <p:spPr>
          <a:xfrm>
            <a:off x="2744280" y="5615447"/>
            <a:ext cx="2785433" cy="2005512"/>
          </a:xfrm>
          <a:custGeom>
            <a:avLst/>
            <a:gdLst/>
            <a:ahLst/>
            <a:cxnLst/>
            <a:rect l="l" t="t" r="r" b="b"/>
            <a:pathLst>
              <a:path w="2785433" h="2005512">
                <a:moveTo>
                  <a:pt x="0" y="0"/>
                </a:moveTo>
                <a:lnTo>
                  <a:pt x="2785433" y="0"/>
                </a:lnTo>
                <a:lnTo>
                  <a:pt x="2785433" y="2005512"/>
                </a:lnTo>
                <a:lnTo>
                  <a:pt x="0" y="2005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658866" y="981075"/>
            <a:ext cx="92095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5" name="TextBox 5"/>
          <p:cNvSpPr txBox="1"/>
          <p:nvPr/>
        </p:nvSpPr>
        <p:spPr>
          <a:xfrm>
            <a:off x="2580719" y="7807393"/>
            <a:ext cx="3112556" cy="505470"/>
          </a:xfrm>
          <a:prstGeom prst="rect">
            <a:avLst/>
          </a:prstGeom>
        </p:spPr>
        <p:txBody>
          <a:bodyPr lIns="0" tIns="0" rIns="0" bIns="0" rtlCol="0" anchor="t">
            <a:spAutoFit/>
          </a:bodyPr>
          <a:lstStyle/>
          <a:p>
            <a:pPr algn="ctr">
              <a:lnSpc>
                <a:spcPts val="3833"/>
              </a:lnSpc>
              <a:spcBef>
                <a:spcPct val="0"/>
              </a:spcBef>
            </a:pPr>
            <a:r>
              <a:rPr lang="en-US" sz="2949" spc="-58">
                <a:solidFill>
                  <a:srgbClr val="00566F"/>
                </a:solidFill>
                <a:latin typeface="Poppins Bold"/>
              </a:rPr>
              <a:t>WIFI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359" y="2119561"/>
            <a:ext cx="10795281" cy="2025361"/>
          </a:xfrm>
          <a:custGeom>
            <a:avLst/>
            <a:gdLst/>
            <a:ahLst/>
            <a:cxnLst/>
            <a:rect l="l" t="t" r="r" b="b"/>
            <a:pathLst>
              <a:path w="10795281" h="2025361">
                <a:moveTo>
                  <a:pt x="0" y="0"/>
                </a:moveTo>
                <a:lnTo>
                  <a:pt x="10795282" y="0"/>
                </a:lnTo>
                <a:lnTo>
                  <a:pt x="10795282" y="2025361"/>
                </a:lnTo>
                <a:lnTo>
                  <a:pt x="0" y="2025361"/>
                </a:lnTo>
                <a:lnTo>
                  <a:pt x="0" y="0"/>
                </a:lnTo>
                <a:close/>
              </a:path>
            </a:pathLst>
          </a:custGeom>
          <a:blipFill>
            <a:blip r:embed="rId2"/>
            <a:stretch>
              <a:fillRect t="-166121" b="-131831"/>
            </a:stretch>
          </a:blipFill>
        </p:spPr>
      </p:sp>
      <p:sp>
        <p:nvSpPr>
          <p:cNvPr id="3" name="Freeform 3"/>
          <p:cNvSpPr/>
          <p:nvPr/>
        </p:nvSpPr>
        <p:spPr>
          <a:xfrm>
            <a:off x="2744280" y="5615447"/>
            <a:ext cx="2785433" cy="2005512"/>
          </a:xfrm>
          <a:custGeom>
            <a:avLst/>
            <a:gdLst/>
            <a:ahLst/>
            <a:cxnLst/>
            <a:rect l="l" t="t" r="r" b="b"/>
            <a:pathLst>
              <a:path w="2785433" h="2005512">
                <a:moveTo>
                  <a:pt x="0" y="0"/>
                </a:moveTo>
                <a:lnTo>
                  <a:pt x="2785433" y="0"/>
                </a:lnTo>
                <a:lnTo>
                  <a:pt x="2785433" y="2005512"/>
                </a:lnTo>
                <a:lnTo>
                  <a:pt x="0" y="2005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146339" y="5159338"/>
            <a:ext cx="2474482" cy="2474482"/>
          </a:xfrm>
          <a:custGeom>
            <a:avLst/>
            <a:gdLst/>
            <a:ahLst/>
            <a:cxnLst/>
            <a:rect l="l" t="t" r="r" b="b"/>
            <a:pathLst>
              <a:path w="2474482" h="2474482">
                <a:moveTo>
                  <a:pt x="0" y="0"/>
                </a:moveTo>
                <a:lnTo>
                  <a:pt x="2474482" y="0"/>
                </a:lnTo>
                <a:lnTo>
                  <a:pt x="2474482" y="2474482"/>
                </a:lnTo>
                <a:lnTo>
                  <a:pt x="0" y="24744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658866" y="981075"/>
            <a:ext cx="90571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6" name="TextBox 6"/>
          <p:cNvSpPr txBox="1"/>
          <p:nvPr/>
        </p:nvSpPr>
        <p:spPr>
          <a:xfrm>
            <a:off x="2580719" y="7807393"/>
            <a:ext cx="3112556" cy="505470"/>
          </a:xfrm>
          <a:prstGeom prst="rect">
            <a:avLst/>
          </a:prstGeom>
        </p:spPr>
        <p:txBody>
          <a:bodyPr lIns="0" tIns="0" rIns="0" bIns="0" rtlCol="0" anchor="t">
            <a:spAutoFit/>
          </a:bodyPr>
          <a:lstStyle/>
          <a:p>
            <a:pPr algn="ctr">
              <a:lnSpc>
                <a:spcPts val="3833"/>
              </a:lnSpc>
              <a:spcBef>
                <a:spcPct val="0"/>
              </a:spcBef>
            </a:pPr>
            <a:r>
              <a:rPr lang="en-US" sz="2949" spc="-58">
                <a:solidFill>
                  <a:srgbClr val="00566F"/>
                </a:solidFill>
                <a:latin typeface="Poppins Bold"/>
              </a:rPr>
              <a:t>WIFI</a:t>
            </a:r>
          </a:p>
        </p:txBody>
      </p:sp>
      <p:sp>
        <p:nvSpPr>
          <p:cNvPr id="7" name="TextBox 7"/>
          <p:cNvSpPr txBox="1"/>
          <p:nvPr/>
        </p:nvSpPr>
        <p:spPr>
          <a:xfrm>
            <a:off x="6747277" y="7749836"/>
            <a:ext cx="3272606" cy="532119"/>
          </a:xfrm>
          <a:prstGeom prst="rect">
            <a:avLst/>
          </a:prstGeom>
        </p:spPr>
        <p:txBody>
          <a:bodyPr lIns="0" tIns="0" rIns="0" bIns="0" rtlCol="0" anchor="t">
            <a:spAutoFit/>
          </a:bodyPr>
          <a:lstStyle/>
          <a:p>
            <a:pPr algn="ctr">
              <a:lnSpc>
                <a:spcPts val="4031"/>
              </a:lnSpc>
              <a:spcBef>
                <a:spcPct val="0"/>
              </a:spcBef>
            </a:pPr>
            <a:r>
              <a:rPr lang="en-US" sz="3100" spc="-62">
                <a:solidFill>
                  <a:srgbClr val="00566F"/>
                </a:solidFill>
                <a:latin typeface="Poppins Bold"/>
              </a:rPr>
              <a:t>ETHERNET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359" y="2119561"/>
            <a:ext cx="10795281" cy="2025361"/>
          </a:xfrm>
          <a:custGeom>
            <a:avLst/>
            <a:gdLst/>
            <a:ahLst/>
            <a:cxnLst/>
            <a:rect l="l" t="t" r="r" b="b"/>
            <a:pathLst>
              <a:path w="10795281" h="2025361">
                <a:moveTo>
                  <a:pt x="0" y="0"/>
                </a:moveTo>
                <a:lnTo>
                  <a:pt x="10795282" y="0"/>
                </a:lnTo>
                <a:lnTo>
                  <a:pt x="10795282" y="2025361"/>
                </a:lnTo>
                <a:lnTo>
                  <a:pt x="0" y="2025361"/>
                </a:lnTo>
                <a:lnTo>
                  <a:pt x="0" y="0"/>
                </a:lnTo>
                <a:close/>
              </a:path>
            </a:pathLst>
          </a:custGeom>
          <a:blipFill>
            <a:blip r:embed="rId2"/>
            <a:stretch>
              <a:fillRect t="-166121" b="-131831"/>
            </a:stretch>
          </a:blipFill>
        </p:spPr>
      </p:sp>
      <p:sp>
        <p:nvSpPr>
          <p:cNvPr id="3" name="Freeform 3"/>
          <p:cNvSpPr/>
          <p:nvPr/>
        </p:nvSpPr>
        <p:spPr>
          <a:xfrm>
            <a:off x="2744280" y="5615447"/>
            <a:ext cx="2785433" cy="2005512"/>
          </a:xfrm>
          <a:custGeom>
            <a:avLst/>
            <a:gdLst/>
            <a:ahLst/>
            <a:cxnLst/>
            <a:rect l="l" t="t" r="r" b="b"/>
            <a:pathLst>
              <a:path w="2785433" h="2005512">
                <a:moveTo>
                  <a:pt x="0" y="0"/>
                </a:moveTo>
                <a:lnTo>
                  <a:pt x="2785433" y="0"/>
                </a:lnTo>
                <a:lnTo>
                  <a:pt x="2785433" y="2005512"/>
                </a:lnTo>
                <a:lnTo>
                  <a:pt x="0" y="2005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146339" y="5159338"/>
            <a:ext cx="2474482" cy="2474482"/>
          </a:xfrm>
          <a:custGeom>
            <a:avLst/>
            <a:gdLst/>
            <a:ahLst/>
            <a:cxnLst/>
            <a:rect l="l" t="t" r="r" b="b"/>
            <a:pathLst>
              <a:path w="2474482" h="2474482">
                <a:moveTo>
                  <a:pt x="0" y="0"/>
                </a:moveTo>
                <a:lnTo>
                  <a:pt x="2474482" y="0"/>
                </a:lnTo>
                <a:lnTo>
                  <a:pt x="2474482" y="2474482"/>
                </a:lnTo>
                <a:lnTo>
                  <a:pt x="0" y="24744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631824" y="5044720"/>
            <a:ext cx="2547028" cy="2589101"/>
          </a:xfrm>
          <a:custGeom>
            <a:avLst/>
            <a:gdLst/>
            <a:ahLst/>
            <a:cxnLst/>
            <a:rect l="l" t="t" r="r" b="b"/>
            <a:pathLst>
              <a:path w="2547028" h="2589101">
                <a:moveTo>
                  <a:pt x="0" y="0"/>
                </a:moveTo>
                <a:lnTo>
                  <a:pt x="2547027" y="0"/>
                </a:lnTo>
                <a:lnTo>
                  <a:pt x="2547027" y="2589100"/>
                </a:lnTo>
                <a:lnTo>
                  <a:pt x="0" y="2589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4658866" y="981075"/>
            <a:ext cx="90571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7" name="TextBox 7"/>
          <p:cNvSpPr txBox="1"/>
          <p:nvPr/>
        </p:nvSpPr>
        <p:spPr>
          <a:xfrm>
            <a:off x="2580719" y="7807393"/>
            <a:ext cx="3112556" cy="505470"/>
          </a:xfrm>
          <a:prstGeom prst="rect">
            <a:avLst/>
          </a:prstGeom>
        </p:spPr>
        <p:txBody>
          <a:bodyPr lIns="0" tIns="0" rIns="0" bIns="0" rtlCol="0" anchor="t">
            <a:spAutoFit/>
          </a:bodyPr>
          <a:lstStyle/>
          <a:p>
            <a:pPr algn="ctr">
              <a:lnSpc>
                <a:spcPts val="3833"/>
              </a:lnSpc>
              <a:spcBef>
                <a:spcPct val="0"/>
              </a:spcBef>
            </a:pPr>
            <a:r>
              <a:rPr lang="en-US" sz="2949" spc="-58">
                <a:solidFill>
                  <a:srgbClr val="00566F"/>
                </a:solidFill>
                <a:latin typeface="Poppins Bold"/>
              </a:rPr>
              <a:t>WIFI</a:t>
            </a:r>
          </a:p>
        </p:txBody>
      </p:sp>
      <p:sp>
        <p:nvSpPr>
          <p:cNvPr id="8" name="TextBox 8"/>
          <p:cNvSpPr txBox="1"/>
          <p:nvPr/>
        </p:nvSpPr>
        <p:spPr>
          <a:xfrm>
            <a:off x="6747277" y="7749836"/>
            <a:ext cx="3272606" cy="532119"/>
          </a:xfrm>
          <a:prstGeom prst="rect">
            <a:avLst/>
          </a:prstGeom>
        </p:spPr>
        <p:txBody>
          <a:bodyPr lIns="0" tIns="0" rIns="0" bIns="0" rtlCol="0" anchor="t">
            <a:spAutoFit/>
          </a:bodyPr>
          <a:lstStyle/>
          <a:p>
            <a:pPr algn="ctr">
              <a:lnSpc>
                <a:spcPts val="4031"/>
              </a:lnSpc>
              <a:spcBef>
                <a:spcPct val="0"/>
              </a:spcBef>
            </a:pPr>
            <a:r>
              <a:rPr lang="en-US" sz="3100" spc="-62">
                <a:solidFill>
                  <a:srgbClr val="00566F"/>
                </a:solidFill>
                <a:latin typeface="Poppins Bold"/>
              </a:rPr>
              <a:t>ETHERNET</a:t>
            </a:r>
          </a:p>
        </p:txBody>
      </p:sp>
      <p:sp>
        <p:nvSpPr>
          <p:cNvPr id="9" name="TextBox 9"/>
          <p:cNvSpPr txBox="1"/>
          <p:nvPr/>
        </p:nvSpPr>
        <p:spPr>
          <a:xfrm>
            <a:off x="11269035" y="7749836"/>
            <a:ext cx="3272606" cy="538048"/>
          </a:xfrm>
          <a:prstGeom prst="rect">
            <a:avLst/>
          </a:prstGeom>
        </p:spPr>
        <p:txBody>
          <a:bodyPr lIns="0" tIns="0" rIns="0" bIns="0" rtlCol="0" anchor="t">
            <a:spAutoFit/>
          </a:bodyPr>
          <a:lstStyle/>
          <a:p>
            <a:pPr algn="ctr">
              <a:lnSpc>
                <a:spcPts val="4031"/>
              </a:lnSpc>
              <a:spcBef>
                <a:spcPct val="0"/>
              </a:spcBef>
            </a:pPr>
            <a:r>
              <a:rPr lang="en-US" sz="3100" spc="-62">
                <a:solidFill>
                  <a:srgbClr val="00566F"/>
                </a:solidFill>
                <a:latin typeface="Poppins Bold"/>
              </a:rPr>
              <a:t>BLUETOOTH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359" y="2132007"/>
            <a:ext cx="10795281" cy="2079874"/>
          </a:xfrm>
          <a:custGeom>
            <a:avLst/>
            <a:gdLst/>
            <a:ahLst/>
            <a:cxnLst/>
            <a:rect l="l" t="t" r="r" b="b"/>
            <a:pathLst>
              <a:path w="10795281" h="2079874">
                <a:moveTo>
                  <a:pt x="0" y="0"/>
                </a:moveTo>
                <a:lnTo>
                  <a:pt x="10795282" y="0"/>
                </a:lnTo>
                <a:lnTo>
                  <a:pt x="10795282" y="2079874"/>
                </a:lnTo>
                <a:lnTo>
                  <a:pt x="0" y="2079874"/>
                </a:lnTo>
                <a:lnTo>
                  <a:pt x="0" y="0"/>
                </a:lnTo>
                <a:close/>
              </a:path>
            </a:pathLst>
          </a:custGeom>
          <a:blipFill>
            <a:blip r:embed="rId2"/>
            <a:stretch>
              <a:fillRect t="-63917" b="-223604"/>
            </a:stretch>
          </a:blipFill>
        </p:spPr>
      </p:sp>
      <p:sp>
        <p:nvSpPr>
          <p:cNvPr id="3" name="TextBox 3"/>
          <p:cNvSpPr txBox="1"/>
          <p:nvPr/>
        </p:nvSpPr>
        <p:spPr>
          <a:xfrm>
            <a:off x="4658866" y="981075"/>
            <a:ext cx="91333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4" name="TextBox 4"/>
          <p:cNvSpPr txBox="1"/>
          <p:nvPr/>
        </p:nvSpPr>
        <p:spPr>
          <a:xfrm>
            <a:off x="2959940" y="4097297"/>
            <a:ext cx="12368120" cy="7068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This layer is the brain of the IoT architecture. Here, collected data is analyzed, leading to valuable insights and informed decision-making.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58866" y="2132007"/>
            <a:ext cx="8927063" cy="2079874"/>
          </a:xfrm>
          <a:custGeom>
            <a:avLst/>
            <a:gdLst/>
            <a:ahLst/>
            <a:cxnLst/>
            <a:rect l="l" t="t" r="r" b="b"/>
            <a:pathLst>
              <a:path w="8927063" h="2079874">
                <a:moveTo>
                  <a:pt x="0" y="0"/>
                </a:moveTo>
                <a:lnTo>
                  <a:pt x="8927063" y="0"/>
                </a:lnTo>
                <a:lnTo>
                  <a:pt x="8927063" y="2079874"/>
                </a:lnTo>
                <a:lnTo>
                  <a:pt x="0" y="2079874"/>
                </a:lnTo>
                <a:lnTo>
                  <a:pt x="0" y="0"/>
                </a:lnTo>
                <a:close/>
              </a:path>
            </a:pathLst>
          </a:custGeom>
          <a:blipFill>
            <a:blip r:embed="rId2"/>
            <a:stretch>
              <a:fillRect l="-10221" t="-63917" r="-10705" b="-223604"/>
            </a:stretch>
          </a:blipFill>
        </p:spPr>
      </p:sp>
      <p:sp>
        <p:nvSpPr>
          <p:cNvPr id="3" name="Freeform 3"/>
          <p:cNvSpPr/>
          <p:nvPr/>
        </p:nvSpPr>
        <p:spPr>
          <a:xfrm rot="4765983">
            <a:off x="8966119" y="5208649"/>
            <a:ext cx="855932" cy="2593734"/>
          </a:xfrm>
          <a:custGeom>
            <a:avLst/>
            <a:gdLst/>
            <a:ahLst/>
            <a:cxnLst/>
            <a:rect l="l" t="t" r="r" b="b"/>
            <a:pathLst>
              <a:path w="855932" h="2593734">
                <a:moveTo>
                  <a:pt x="0" y="0"/>
                </a:moveTo>
                <a:lnTo>
                  <a:pt x="855932" y="0"/>
                </a:lnTo>
                <a:lnTo>
                  <a:pt x="855932" y="2593734"/>
                </a:lnTo>
                <a:lnTo>
                  <a:pt x="0" y="25937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884617" y="5764292"/>
            <a:ext cx="4156112" cy="3439182"/>
          </a:xfrm>
          <a:custGeom>
            <a:avLst/>
            <a:gdLst/>
            <a:ahLst/>
            <a:cxnLst/>
            <a:rect l="l" t="t" r="r" b="b"/>
            <a:pathLst>
              <a:path w="4156112" h="3439182">
                <a:moveTo>
                  <a:pt x="0" y="0"/>
                </a:moveTo>
                <a:lnTo>
                  <a:pt x="4156112" y="0"/>
                </a:lnTo>
                <a:lnTo>
                  <a:pt x="4156112" y="3439183"/>
                </a:lnTo>
                <a:lnTo>
                  <a:pt x="0" y="3439183"/>
                </a:lnTo>
                <a:lnTo>
                  <a:pt x="0" y="0"/>
                </a:lnTo>
                <a:close/>
              </a:path>
            </a:pathLst>
          </a:custGeom>
          <a:blipFill>
            <a:blip r:embed="rId5"/>
            <a:stretch>
              <a:fillRect/>
            </a:stretch>
          </a:blipFill>
        </p:spPr>
      </p:sp>
      <p:sp>
        <p:nvSpPr>
          <p:cNvPr id="5" name="Freeform 5"/>
          <p:cNvSpPr/>
          <p:nvPr/>
        </p:nvSpPr>
        <p:spPr>
          <a:xfrm>
            <a:off x="11301475" y="5846983"/>
            <a:ext cx="3380740" cy="3144088"/>
          </a:xfrm>
          <a:custGeom>
            <a:avLst/>
            <a:gdLst/>
            <a:ahLst/>
            <a:cxnLst/>
            <a:rect l="l" t="t" r="r" b="b"/>
            <a:pathLst>
              <a:path w="3380740" h="3144088">
                <a:moveTo>
                  <a:pt x="0" y="0"/>
                </a:moveTo>
                <a:lnTo>
                  <a:pt x="3380740" y="0"/>
                </a:lnTo>
                <a:lnTo>
                  <a:pt x="3380740" y="3144088"/>
                </a:lnTo>
                <a:lnTo>
                  <a:pt x="0" y="3144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4658866" y="981075"/>
            <a:ext cx="92095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
        <p:nvSpPr>
          <p:cNvPr id="7" name="TextBox 7"/>
          <p:cNvSpPr txBox="1"/>
          <p:nvPr/>
        </p:nvSpPr>
        <p:spPr>
          <a:xfrm>
            <a:off x="1542600" y="4097297"/>
            <a:ext cx="15239141" cy="10497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Cloud computing resources are used extensively in this layer for complex computations, storing and processing large datasets, and deploying advanced algorithms that contribute to the automation and optimization of various processes.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590877" y="1028700"/>
          <a:ext cx="5887373" cy="6582047"/>
        </p:xfrm>
        <a:graphic>
          <a:graphicData uri="http://schemas.openxmlformats.org/drawingml/2006/table">
            <a:tbl>
              <a:tblPr/>
              <a:tblGrid>
                <a:gridCol w="4732221">
                  <a:extLst>
                    <a:ext uri="{9D8B030D-6E8A-4147-A177-3AD203B41FA5}">
                      <a16:colId xmlns:a16="http://schemas.microsoft.com/office/drawing/2014/main" val="20000"/>
                    </a:ext>
                  </a:extLst>
                </a:gridCol>
              </a:tblGrid>
              <a:tr h="1119151">
                <a:tc>
                  <a:txBody>
                    <a:bodyPr/>
                    <a:lstStyle/>
                    <a:p>
                      <a:pPr algn="l">
                        <a:lnSpc>
                          <a:spcPts val="3499"/>
                        </a:lnSpc>
                        <a:defRPr/>
                      </a:pPr>
                      <a:r>
                        <a:rPr lang="en-US" sz="2499">
                          <a:solidFill>
                            <a:srgbClr val="000000"/>
                          </a:solidFill>
                          <a:latin typeface="Poppins Light Bold"/>
                        </a:rPr>
                        <a:t>INTRODUCTION</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0"/>
                  </a:ext>
                </a:extLst>
              </a:tr>
              <a:tr h="1030234">
                <a:tc>
                  <a:txBody>
                    <a:bodyPr/>
                    <a:lstStyle/>
                    <a:p>
                      <a:pPr algn="l">
                        <a:lnSpc>
                          <a:spcPts val="3499"/>
                        </a:lnSpc>
                        <a:defRPr/>
                      </a:pPr>
                      <a:r>
                        <a:rPr lang="en-US" sz="2499">
                          <a:solidFill>
                            <a:srgbClr val="000000"/>
                          </a:solidFill>
                          <a:latin typeface="Poppins Light Bold"/>
                        </a:rPr>
                        <a:t>WHAT IS IOT?</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1"/>
                  </a:ext>
                </a:extLst>
              </a:tr>
              <a:tr h="1048571">
                <a:tc>
                  <a:txBody>
                    <a:bodyPr/>
                    <a:lstStyle/>
                    <a:p>
                      <a:pPr algn="l">
                        <a:lnSpc>
                          <a:spcPts val="3499"/>
                        </a:lnSpc>
                        <a:defRPr/>
                      </a:pPr>
                      <a:r>
                        <a:rPr lang="en-US" sz="2499">
                          <a:solidFill>
                            <a:srgbClr val="000000"/>
                          </a:solidFill>
                          <a:latin typeface="Poppins Light Bold"/>
                        </a:rPr>
                        <a:t>THREE LAYER OF IOT ARCHITECTURE</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2"/>
                  </a:ext>
                </a:extLst>
              </a:tr>
              <a:tr h="1048571">
                <a:tc>
                  <a:txBody>
                    <a:bodyPr/>
                    <a:lstStyle/>
                    <a:p>
                      <a:pPr algn="l">
                        <a:lnSpc>
                          <a:spcPts val="3499"/>
                        </a:lnSpc>
                        <a:defRPr/>
                      </a:pPr>
                      <a:r>
                        <a:rPr lang="en-US" sz="2499">
                          <a:solidFill>
                            <a:srgbClr val="000000"/>
                          </a:solidFill>
                          <a:latin typeface="Poppins Light Bold"/>
                        </a:rPr>
                        <a:t>WHAT IS CLOUD COMPUTING</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3"/>
                  </a:ext>
                </a:extLst>
              </a:tr>
              <a:tr h="1231940">
                <a:tc>
                  <a:txBody>
                    <a:bodyPr/>
                    <a:lstStyle/>
                    <a:p>
                      <a:pPr algn="l">
                        <a:lnSpc>
                          <a:spcPts val="3499"/>
                        </a:lnSpc>
                        <a:defRPr/>
                      </a:pPr>
                      <a:r>
                        <a:rPr lang="en-US" sz="2499">
                          <a:solidFill>
                            <a:srgbClr val="000000"/>
                          </a:solidFill>
                          <a:latin typeface="Poppins Light Bold"/>
                        </a:rPr>
                        <a:t>CHARACTERISTICS OF CLOUD COMPUTING</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4"/>
                  </a:ext>
                </a:extLst>
              </a:tr>
              <a:tr h="1103581">
                <a:tc>
                  <a:txBody>
                    <a:bodyPr/>
                    <a:lstStyle/>
                    <a:p>
                      <a:pPr algn="l">
                        <a:lnSpc>
                          <a:spcPts val="3499"/>
                        </a:lnSpc>
                        <a:defRPr/>
                      </a:pPr>
                      <a:r>
                        <a:rPr lang="en-US" sz="2499">
                          <a:solidFill>
                            <a:srgbClr val="000000"/>
                          </a:solidFill>
                          <a:latin typeface="Poppins Light Bold"/>
                        </a:rPr>
                        <a:t>FUSION OF IOT AND CLOUD TECHNOLOGY</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3" name="Table 3"/>
          <p:cNvGraphicFramePr>
            <a:graphicFrameLocks noGrp="1"/>
          </p:cNvGraphicFramePr>
          <p:nvPr/>
        </p:nvGraphicFramePr>
        <p:xfrm>
          <a:off x="10590877" y="7610747"/>
          <a:ext cx="5887373" cy="971856"/>
        </p:xfrm>
        <a:graphic>
          <a:graphicData uri="http://schemas.openxmlformats.org/drawingml/2006/table">
            <a:tbl>
              <a:tblPr/>
              <a:tblGrid>
                <a:gridCol w="4732221">
                  <a:extLst>
                    <a:ext uri="{9D8B030D-6E8A-4147-A177-3AD203B41FA5}">
                      <a16:colId xmlns:a16="http://schemas.microsoft.com/office/drawing/2014/main" val="20000"/>
                    </a:ext>
                  </a:extLst>
                </a:gridCol>
              </a:tblGrid>
              <a:tr h="925022">
                <a:tc>
                  <a:txBody>
                    <a:bodyPr/>
                    <a:lstStyle/>
                    <a:p>
                      <a:pPr algn="l">
                        <a:lnSpc>
                          <a:spcPts val="3499"/>
                        </a:lnSpc>
                        <a:defRPr/>
                      </a:pPr>
                      <a:r>
                        <a:rPr lang="en-US" sz="2499">
                          <a:solidFill>
                            <a:srgbClr val="000000"/>
                          </a:solidFill>
                          <a:latin typeface="Poppins Light Bold"/>
                        </a:rPr>
                        <a:t>RELATED WORK</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 name="Table 4"/>
          <p:cNvGraphicFramePr>
            <a:graphicFrameLocks noGrp="1"/>
          </p:cNvGraphicFramePr>
          <p:nvPr/>
        </p:nvGraphicFramePr>
        <p:xfrm>
          <a:off x="10590877" y="8417571"/>
          <a:ext cx="5887373" cy="1136888"/>
        </p:xfrm>
        <a:graphic>
          <a:graphicData uri="http://schemas.openxmlformats.org/drawingml/2006/table">
            <a:tbl>
              <a:tblPr/>
              <a:tblGrid>
                <a:gridCol w="4732221">
                  <a:extLst>
                    <a:ext uri="{9D8B030D-6E8A-4147-A177-3AD203B41FA5}">
                      <a16:colId xmlns:a16="http://schemas.microsoft.com/office/drawing/2014/main" val="20000"/>
                    </a:ext>
                  </a:extLst>
                </a:gridCol>
              </a:tblGrid>
              <a:tr h="1136888">
                <a:tc>
                  <a:txBody>
                    <a:bodyPr/>
                    <a:lstStyle/>
                    <a:p>
                      <a:pPr algn="l">
                        <a:lnSpc>
                          <a:spcPts val="3499"/>
                        </a:lnSpc>
                        <a:defRPr/>
                      </a:pPr>
                      <a:r>
                        <a:rPr lang="en-US" sz="2499">
                          <a:solidFill>
                            <a:srgbClr val="000000"/>
                          </a:solidFill>
                          <a:latin typeface="Poppins Light Bold"/>
                        </a:rPr>
                        <a:t>CONCLUSIONS</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5" name="Group 5"/>
          <p:cNvGrpSpPr/>
          <p:nvPr/>
        </p:nvGrpSpPr>
        <p:grpSpPr>
          <a:xfrm>
            <a:off x="1638300" y="1694119"/>
            <a:ext cx="6793012" cy="3835758"/>
            <a:chOff x="0" y="0"/>
            <a:chExt cx="9057349" cy="5114343"/>
          </a:xfrm>
        </p:grpSpPr>
        <p:sp>
          <p:nvSpPr>
            <p:cNvPr id="6" name="TextBox 6"/>
            <p:cNvSpPr txBox="1"/>
            <p:nvPr/>
          </p:nvSpPr>
          <p:spPr>
            <a:xfrm>
              <a:off x="0" y="4495218"/>
              <a:ext cx="9057349" cy="619125"/>
            </a:xfrm>
            <a:prstGeom prst="rect">
              <a:avLst/>
            </a:prstGeom>
          </p:spPr>
          <p:txBody>
            <a:bodyPr lIns="0" tIns="0" rIns="0" bIns="0" rtlCol="0" anchor="t">
              <a:spAutoFit/>
            </a:bodyPr>
            <a:lstStyle/>
            <a:p>
              <a:pPr>
                <a:lnSpc>
                  <a:spcPts val="3600"/>
                </a:lnSpc>
              </a:pPr>
              <a:endParaRPr/>
            </a:p>
          </p:txBody>
        </p:sp>
        <p:sp>
          <p:nvSpPr>
            <p:cNvPr id="7" name="TextBox 7"/>
            <p:cNvSpPr txBox="1"/>
            <p:nvPr/>
          </p:nvSpPr>
          <p:spPr>
            <a:xfrm>
              <a:off x="0" y="0"/>
              <a:ext cx="9057349" cy="3657600"/>
            </a:xfrm>
            <a:prstGeom prst="rect">
              <a:avLst/>
            </a:prstGeom>
          </p:spPr>
          <p:txBody>
            <a:bodyPr lIns="0" tIns="0" rIns="0" bIns="0" rtlCol="0" anchor="t">
              <a:spAutoFit/>
            </a:bodyPr>
            <a:lstStyle/>
            <a:p>
              <a:pPr>
                <a:lnSpc>
                  <a:spcPts val="10800"/>
                </a:lnSpc>
              </a:pPr>
              <a:r>
                <a:rPr lang="en-US" sz="9000">
                  <a:solidFill>
                    <a:srgbClr val="000000"/>
                  </a:solidFill>
                  <a:latin typeface="Poppins Medium Bold"/>
                </a:rPr>
                <a:t>TABLE OF CONTENTS</a:t>
              </a:r>
            </a:p>
          </p:txBody>
        </p:sp>
      </p:grpSp>
      <p:sp>
        <p:nvSpPr>
          <p:cNvPr id="8" name="Freeform 8"/>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9589634" y="2382520"/>
            <a:ext cx="5411520" cy="5521960"/>
          </a:xfrm>
          <a:custGeom>
            <a:avLst/>
            <a:gdLst/>
            <a:ahLst/>
            <a:cxnLst/>
            <a:rect l="l" t="t" r="r" b="b"/>
            <a:pathLst>
              <a:path w="5411520" h="5521960">
                <a:moveTo>
                  <a:pt x="0" y="0"/>
                </a:moveTo>
                <a:lnTo>
                  <a:pt x="5411521" y="0"/>
                </a:lnTo>
                <a:lnTo>
                  <a:pt x="5411521" y="5521960"/>
                </a:lnTo>
                <a:lnTo>
                  <a:pt x="0" y="5521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804814" y="981075"/>
            <a:ext cx="4701385"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CLOUD COMPUTING</a:t>
            </a:r>
          </a:p>
        </p:txBody>
      </p:sp>
      <p:sp>
        <p:nvSpPr>
          <p:cNvPr id="4" name="TextBox 4"/>
          <p:cNvSpPr txBox="1"/>
          <p:nvPr/>
        </p:nvSpPr>
        <p:spPr>
          <a:xfrm>
            <a:off x="1038225" y="4494118"/>
            <a:ext cx="8012704" cy="1251140"/>
          </a:xfrm>
          <a:prstGeom prst="rect">
            <a:avLst/>
          </a:prstGeom>
        </p:spPr>
        <p:txBody>
          <a:bodyPr lIns="0" tIns="0" rIns="0" bIns="0" rtlCol="0" anchor="t">
            <a:spAutoFit/>
          </a:bodyPr>
          <a:lstStyle/>
          <a:p>
            <a:pPr algn="ctr">
              <a:lnSpc>
                <a:spcPts val="3264"/>
              </a:lnSpc>
              <a:spcBef>
                <a:spcPct val="0"/>
              </a:spcBef>
            </a:pPr>
            <a:r>
              <a:rPr lang="en-US" sz="2511" spc="-50">
                <a:solidFill>
                  <a:srgbClr val="000000"/>
                </a:solidFill>
                <a:latin typeface="Poppins"/>
              </a:rPr>
              <a:t>Cloud Computing is the delivery of on -demand resources (such as server, database, software, etc) over the internet.</a:t>
            </a:r>
          </a:p>
        </p:txBody>
      </p:sp>
      <p:sp>
        <p:nvSpPr>
          <p:cNvPr id="5" name="Freeform 5"/>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2616874" y="4856562"/>
            <a:ext cx="1067798" cy="3029214"/>
          </a:xfrm>
          <a:custGeom>
            <a:avLst/>
            <a:gdLst/>
            <a:ahLst/>
            <a:cxnLst/>
            <a:rect l="l" t="t" r="r" b="b"/>
            <a:pathLst>
              <a:path w="1067798" h="3029214">
                <a:moveTo>
                  <a:pt x="0" y="0"/>
                </a:moveTo>
                <a:lnTo>
                  <a:pt x="1067798" y="0"/>
                </a:lnTo>
                <a:lnTo>
                  <a:pt x="1067798" y="3029214"/>
                </a:lnTo>
                <a:lnTo>
                  <a:pt x="0" y="3029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16057" y="5678723"/>
            <a:ext cx="2451134" cy="1384891"/>
          </a:xfrm>
          <a:custGeom>
            <a:avLst/>
            <a:gdLst/>
            <a:ahLst/>
            <a:cxnLst/>
            <a:rect l="l" t="t" r="r" b="b"/>
            <a:pathLst>
              <a:path w="2451134" h="1384891">
                <a:moveTo>
                  <a:pt x="0" y="0"/>
                </a:moveTo>
                <a:lnTo>
                  <a:pt x="2451134" y="0"/>
                </a:lnTo>
                <a:lnTo>
                  <a:pt x="2451134" y="1384891"/>
                </a:lnTo>
                <a:lnTo>
                  <a:pt x="0" y="13848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817866" y="5061341"/>
            <a:ext cx="3657235" cy="3126936"/>
          </a:xfrm>
          <a:custGeom>
            <a:avLst/>
            <a:gdLst/>
            <a:ahLst/>
            <a:cxnLst/>
            <a:rect l="l" t="t" r="r" b="b"/>
            <a:pathLst>
              <a:path w="3657235" h="3126936">
                <a:moveTo>
                  <a:pt x="0" y="0"/>
                </a:moveTo>
                <a:lnTo>
                  <a:pt x="3657235" y="0"/>
                </a:lnTo>
                <a:lnTo>
                  <a:pt x="3657235" y="3126936"/>
                </a:lnTo>
                <a:lnTo>
                  <a:pt x="0" y="3126936"/>
                </a:lnTo>
                <a:lnTo>
                  <a:pt x="0" y="0"/>
                </a:lnTo>
                <a:close/>
              </a:path>
            </a:pathLst>
          </a:custGeom>
          <a:blipFill>
            <a:blip r:embed="rId6"/>
            <a:stretch>
              <a:fillRect/>
            </a:stretch>
          </a:blipFill>
        </p:spPr>
      </p:sp>
      <p:sp>
        <p:nvSpPr>
          <p:cNvPr id="5" name="Freeform 5"/>
          <p:cNvSpPr/>
          <p:nvPr/>
        </p:nvSpPr>
        <p:spPr>
          <a:xfrm>
            <a:off x="13025776" y="6139667"/>
            <a:ext cx="2261510" cy="1857265"/>
          </a:xfrm>
          <a:custGeom>
            <a:avLst/>
            <a:gdLst/>
            <a:ahLst/>
            <a:cxnLst/>
            <a:rect l="l" t="t" r="r" b="b"/>
            <a:pathLst>
              <a:path w="2261510" h="1857265">
                <a:moveTo>
                  <a:pt x="0" y="0"/>
                </a:moveTo>
                <a:lnTo>
                  <a:pt x="2261510" y="0"/>
                </a:lnTo>
                <a:lnTo>
                  <a:pt x="2261510" y="1857265"/>
                </a:lnTo>
                <a:lnTo>
                  <a:pt x="0" y="18572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166119" y="5284147"/>
            <a:ext cx="626897" cy="455925"/>
          </a:xfrm>
          <a:custGeom>
            <a:avLst/>
            <a:gdLst/>
            <a:ahLst/>
            <a:cxnLst/>
            <a:rect l="l" t="t" r="r" b="b"/>
            <a:pathLst>
              <a:path w="626897" h="455925">
                <a:moveTo>
                  <a:pt x="0" y="0"/>
                </a:moveTo>
                <a:lnTo>
                  <a:pt x="626897" y="0"/>
                </a:lnTo>
                <a:lnTo>
                  <a:pt x="626897" y="455925"/>
                </a:lnTo>
                <a:lnTo>
                  <a:pt x="0" y="4559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3125993" y="3419285"/>
            <a:ext cx="2061076" cy="1684930"/>
          </a:xfrm>
          <a:custGeom>
            <a:avLst/>
            <a:gdLst/>
            <a:ahLst/>
            <a:cxnLst/>
            <a:rect l="l" t="t" r="r" b="b"/>
            <a:pathLst>
              <a:path w="2061076" h="1684930">
                <a:moveTo>
                  <a:pt x="0" y="0"/>
                </a:moveTo>
                <a:lnTo>
                  <a:pt x="2061076" y="0"/>
                </a:lnTo>
                <a:lnTo>
                  <a:pt x="2061076" y="1684930"/>
                </a:lnTo>
                <a:lnTo>
                  <a:pt x="0" y="16849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8" name="Group 8"/>
          <p:cNvGrpSpPr/>
          <p:nvPr/>
        </p:nvGrpSpPr>
        <p:grpSpPr>
          <a:xfrm>
            <a:off x="13613118" y="5391976"/>
            <a:ext cx="459930" cy="4599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0C0BF"/>
            </a:solidFill>
          </p:spPr>
        </p:sp>
        <p:sp>
          <p:nvSpPr>
            <p:cNvPr id="10" name="TextBox 10"/>
            <p:cNvSpPr txBox="1"/>
            <p:nvPr/>
          </p:nvSpPr>
          <p:spPr>
            <a:xfrm>
              <a:off x="203200" y="34925"/>
              <a:ext cx="406400" cy="777875"/>
            </a:xfrm>
            <a:prstGeom prst="rect">
              <a:avLst/>
            </a:prstGeom>
          </p:spPr>
          <p:txBody>
            <a:bodyPr lIns="50800" tIns="50800" rIns="50800" bIns="50800" rtlCol="0" anchor="ctr"/>
            <a:lstStyle/>
            <a:p>
              <a:pPr algn="ctr">
                <a:lnSpc>
                  <a:spcPts val="3360"/>
                </a:lnSpc>
              </a:pPr>
              <a:endParaRPr/>
            </a:p>
          </p:txBody>
        </p:sp>
      </p:grpSp>
      <p:sp>
        <p:nvSpPr>
          <p:cNvPr id="11" name="TextBox 11"/>
          <p:cNvSpPr txBox="1"/>
          <p:nvPr/>
        </p:nvSpPr>
        <p:spPr>
          <a:xfrm>
            <a:off x="6804814" y="981075"/>
            <a:ext cx="4853785"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CLOUD COMPUTING</a:t>
            </a:r>
          </a:p>
        </p:txBody>
      </p:sp>
      <p:sp>
        <p:nvSpPr>
          <p:cNvPr id="12" name="TextBox 12"/>
          <p:cNvSpPr txBox="1"/>
          <p:nvPr/>
        </p:nvSpPr>
        <p:spPr>
          <a:xfrm>
            <a:off x="2866869" y="1913763"/>
            <a:ext cx="12368120" cy="7068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Rather than managing files on a local storage device, cloud computing makes it possible to save them over internet</a:t>
            </a:r>
          </a:p>
        </p:txBody>
      </p:sp>
      <p:sp>
        <p:nvSpPr>
          <p:cNvPr id="13" name="TextBox 13"/>
          <p:cNvSpPr txBox="1"/>
          <p:nvPr/>
        </p:nvSpPr>
        <p:spPr>
          <a:xfrm>
            <a:off x="3498962" y="8045889"/>
            <a:ext cx="2736555" cy="432262"/>
          </a:xfrm>
          <a:prstGeom prst="rect">
            <a:avLst/>
          </a:prstGeom>
        </p:spPr>
        <p:txBody>
          <a:bodyPr lIns="0" tIns="0" rIns="0" bIns="0" rtlCol="0" anchor="t">
            <a:spAutoFit/>
          </a:bodyPr>
          <a:lstStyle/>
          <a:p>
            <a:pPr algn="ctr">
              <a:lnSpc>
                <a:spcPts val="3370"/>
              </a:lnSpc>
              <a:spcBef>
                <a:spcPct val="0"/>
              </a:spcBef>
            </a:pPr>
            <a:r>
              <a:rPr lang="en-US" sz="2592" spc="-51">
                <a:solidFill>
                  <a:srgbClr val="000000"/>
                </a:solidFill>
                <a:latin typeface="Poppins Bold"/>
              </a:rPr>
              <a:t>STORAGE DEVICE</a:t>
            </a:r>
          </a:p>
        </p:txBody>
      </p:sp>
      <p:sp>
        <p:nvSpPr>
          <p:cNvPr id="14" name="TextBox 14"/>
          <p:cNvSpPr txBox="1"/>
          <p:nvPr/>
        </p:nvSpPr>
        <p:spPr>
          <a:xfrm>
            <a:off x="12828079" y="8140652"/>
            <a:ext cx="2656904" cy="430315"/>
          </a:xfrm>
          <a:prstGeom prst="rect">
            <a:avLst/>
          </a:prstGeom>
        </p:spPr>
        <p:txBody>
          <a:bodyPr lIns="0" tIns="0" rIns="0" bIns="0" rtlCol="0" anchor="t">
            <a:spAutoFit/>
          </a:bodyPr>
          <a:lstStyle/>
          <a:p>
            <a:pPr algn="ctr">
              <a:lnSpc>
                <a:spcPts val="3272"/>
              </a:lnSpc>
              <a:spcBef>
                <a:spcPct val="0"/>
              </a:spcBef>
            </a:pPr>
            <a:r>
              <a:rPr lang="en-US" sz="2517" spc="-50">
                <a:solidFill>
                  <a:srgbClr val="000000"/>
                </a:solidFill>
                <a:latin typeface="Poppins Bold"/>
              </a:rPr>
              <a:t>SAVE FILES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2060609" y="1826504"/>
            <a:ext cx="14166782" cy="6633992"/>
          </a:xfrm>
          <a:custGeom>
            <a:avLst/>
            <a:gdLst/>
            <a:ahLst/>
            <a:cxnLst/>
            <a:rect l="l" t="t" r="r" b="b"/>
            <a:pathLst>
              <a:path w="14166782" h="6633992">
                <a:moveTo>
                  <a:pt x="0" y="0"/>
                </a:moveTo>
                <a:lnTo>
                  <a:pt x="14166782" y="0"/>
                </a:lnTo>
                <a:lnTo>
                  <a:pt x="14166782" y="6633992"/>
                </a:lnTo>
                <a:lnTo>
                  <a:pt x="0" y="6633992"/>
                </a:lnTo>
                <a:lnTo>
                  <a:pt x="0" y="0"/>
                </a:lnTo>
                <a:close/>
              </a:path>
            </a:pathLst>
          </a:custGeom>
          <a:blipFill>
            <a:blip r:embed="rId2"/>
            <a:stretch>
              <a:fillRect/>
            </a:stretch>
          </a:blipFill>
        </p:spPr>
      </p:sp>
      <p:sp>
        <p:nvSpPr>
          <p:cNvPr id="3" name="TextBox 3"/>
          <p:cNvSpPr txBox="1"/>
          <p:nvPr/>
        </p:nvSpPr>
        <p:spPr>
          <a:xfrm>
            <a:off x="2984148" y="981075"/>
            <a:ext cx="12133561" cy="697865"/>
          </a:xfrm>
          <a:prstGeom prst="rect">
            <a:avLst/>
          </a:prstGeom>
        </p:spPr>
        <p:txBody>
          <a:bodyPr lIns="0" tIns="0" rIns="0" bIns="0" rtlCol="0" anchor="t">
            <a:spAutoFit/>
          </a:bodyPr>
          <a:lstStyle/>
          <a:p>
            <a:pPr algn="ctr">
              <a:lnSpc>
                <a:spcPts val="5589"/>
              </a:lnSpc>
              <a:spcBef>
                <a:spcPct val="0"/>
              </a:spcBef>
            </a:pPr>
            <a:r>
              <a:rPr lang="en-US" sz="4299" spc="-85">
                <a:solidFill>
                  <a:srgbClr val="000000"/>
                </a:solidFill>
                <a:latin typeface="Barlow Bold"/>
              </a:rPr>
              <a:t>PRIMARY CHARACTERISTICS OF CLOUD COMPUTING </a:t>
            </a:r>
          </a:p>
        </p:txBody>
      </p:sp>
      <p:sp>
        <p:nvSpPr>
          <p:cNvPr id="4" name="Freeform 4"/>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2291011"/>
            <a:ext cx="5263334" cy="2115361"/>
          </a:xfrm>
          <a:custGeom>
            <a:avLst/>
            <a:gdLst/>
            <a:ahLst/>
            <a:cxnLst/>
            <a:rect l="l" t="t" r="r" b="b"/>
            <a:pathLst>
              <a:path w="5263334" h="2115361">
                <a:moveTo>
                  <a:pt x="0" y="0"/>
                </a:moveTo>
                <a:lnTo>
                  <a:pt x="5263334" y="0"/>
                </a:lnTo>
                <a:lnTo>
                  <a:pt x="5263334" y="2115360"/>
                </a:lnTo>
                <a:lnTo>
                  <a:pt x="0" y="2115360"/>
                </a:lnTo>
                <a:lnTo>
                  <a:pt x="0" y="0"/>
                </a:lnTo>
                <a:close/>
              </a:path>
            </a:pathLst>
          </a:custGeom>
          <a:blipFill>
            <a:blip r:embed="rId2"/>
            <a:stretch>
              <a:fillRect l="-88490" r="-87794" b="-221912"/>
            </a:stretch>
          </a:blipFill>
        </p:spPr>
      </p:sp>
      <p:sp>
        <p:nvSpPr>
          <p:cNvPr id="3" name="Freeform 3"/>
          <p:cNvSpPr/>
          <p:nvPr/>
        </p:nvSpPr>
        <p:spPr>
          <a:xfrm rot="-260750">
            <a:off x="6090329" y="3220333"/>
            <a:ext cx="2231717" cy="675094"/>
          </a:xfrm>
          <a:custGeom>
            <a:avLst/>
            <a:gdLst/>
            <a:ahLst/>
            <a:cxnLst/>
            <a:rect l="l" t="t" r="r" b="b"/>
            <a:pathLst>
              <a:path w="2231717" h="675094">
                <a:moveTo>
                  <a:pt x="0" y="0"/>
                </a:moveTo>
                <a:lnTo>
                  <a:pt x="2231717" y="0"/>
                </a:lnTo>
                <a:lnTo>
                  <a:pt x="2231717" y="675094"/>
                </a:lnTo>
                <a:lnTo>
                  <a:pt x="0" y="67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984148" y="981075"/>
            <a:ext cx="12133561" cy="697865"/>
          </a:xfrm>
          <a:prstGeom prst="rect">
            <a:avLst/>
          </a:prstGeom>
        </p:spPr>
        <p:txBody>
          <a:bodyPr lIns="0" tIns="0" rIns="0" bIns="0" rtlCol="0" anchor="t">
            <a:spAutoFit/>
          </a:bodyPr>
          <a:lstStyle/>
          <a:p>
            <a:pPr algn="ctr">
              <a:lnSpc>
                <a:spcPts val="5589"/>
              </a:lnSpc>
              <a:spcBef>
                <a:spcPct val="0"/>
              </a:spcBef>
            </a:pPr>
            <a:r>
              <a:rPr lang="en-US" sz="4299" spc="-85">
                <a:solidFill>
                  <a:srgbClr val="000000"/>
                </a:solidFill>
                <a:latin typeface="Barlow Bold"/>
              </a:rPr>
              <a:t>PRIMARY CHARACTERISTICS OF CLOUD COMPUTING </a:t>
            </a:r>
          </a:p>
        </p:txBody>
      </p:sp>
      <p:sp>
        <p:nvSpPr>
          <p:cNvPr id="5" name="TextBox 5"/>
          <p:cNvSpPr txBox="1"/>
          <p:nvPr/>
        </p:nvSpPr>
        <p:spPr>
          <a:xfrm>
            <a:off x="8461010" y="3013701"/>
            <a:ext cx="8798290" cy="10497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This cloud type lets users easily use and adjust computer resources.  IoT systems benefit from its scalability, adapting to workload changes without big upfront investments in infrastructure.</a:t>
            </a:r>
          </a:p>
        </p:txBody>
      </p:sp>
      <p:sp>
        <p:nvSpPr>
          <p:cNvPr id="6" name="Freeform 6"/>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7" name="Freeform 7"/>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7">
              <a:alphaModFix amt="15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2291011"/>
            <a:ext cx="5263334" cy="2115361"/>
          </a:xfrm>
          <a:custGeom>
            <a:avLst/>
            <a:gdLst/>
            <a:ahLst/>
            <a:cxnLst/>
            <a:rect l="l" t="t" r="r" b="b"/>
            <a:pathLst>
              <a:path w="5263334" h="2115361">
                <a:moveTo>
                  <a:pt x="0" y="0"/>
                </a:moveTo>
                <a:lnTo>
                  <a:pt x="5263334" y="0"/>
                </a:lnTo>
                <a:lnTo>
                  <a:pt x="5263334" y="2115360"/>
                </a:lnTo>
                <a:lnTo>
                  <a:pt x="0" y="2115360"/>
                </a:lnTo>
                <a:lnTo>
                  <a:pt x="0" y="0"/>
                </a:lnTo>
                <a:close/>
              </a:path>
            </a:pathLst>
          </a:custGeom>
          <a:blipFill>
            <a:blip r:embed="rId2"/>
            <a:stretch>
              <a:fillRect l="-88490" r="-87794" b="-221912"/>
            </a:stretch>
          </a:blipFill>
        </p:spPr>
      </p:sp>
      <p:sp>
        <p:nvSpPr>
          <p:cNvPr id="3" name="Freeform 3"/>
          <p:cNvSpPr/>
          <p:nvPr/>
        </p:nvSpPr>
        <p:spPr>
          <a:xfrm rot="-260750">
            <a:off x="6090329" y="3220333"/>
            <a:ext cx="2231717" cy="675094"/>
          </a:xfrm>
          <a:custGeom>
            <a:avLst/>
            <a:gdLst/>
            <a:ahLst/>
            <a:cxnLst/>
            <a:rect l="l" t="t" r="r" b="b"/>
            <a:pathLst>
              <a:path w="2231717" h="675094">
                <a:moveTo>
                  <a:pt x="0" y="0"/>
                </a:moveTo>
                <a:lnTo>
                  <a:pt x="2231717" y="0"/>
                </a:lnTo>
                <a:lnTo>
                  <a:pt x="2231717" y="675094"/>
                </a:lnTo>
                <a:lnTo>
                  <a:pt x="0" y="67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984148" y="981075"/>
            <a:ext cx="12133561" cy="697865"/>
          </a:xfrm>
          <a:prstGeom prst="rect">
            <a:avLst/>
          </a:prstGeom>
        </p:spPr>
        <p:txBody>
          <a:bodyPr lIns="0" tIns="0" rIns="0" bIns="0" rtlCol="0" anchor="t">
            <a:spAutoFit/>
          </a:bodyPr>
          <a:lstStyle/>
          <a:p>
            <a:pPr algn="ctr">
              <a:lnSpc>
                <a:spcPts val="5589"/>
              </a:lnSpc>
              <a:spcBef>
                <a:spcPct val="0"/>
              </a:spcBef>
            </a:pPr>
            <a:r>
              <a:rPr lang="en-US" sz="4299" spc="-85">
                <a:solidFill>
                  <a:srgbClr val="000000"/>
                </a:solidFill>
                <a:latin typeface="Barlow Bold"/>
              </a:rPr>
              <a:t>PRIMARY CHARACTERISTICS OF CLOUD COMPUTING </a:t>
            </a:r>
          </a:p>
        </p:txBody>
      </p:sp>
      <p:sp>
        <p:nvSpPr>
          <p:cNvPr id="5" name="TextBox 5"/>
          <p:cNvSpPr txBox="1"/>
          <p:nvPr/>
        </p:nvSpPr>
        <p:spPr>
          <a:xfrm>
            <a:off x="8461010" y="3013701"/>
            <a:ext cx="8798290" cy="10497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This cloud type lets users easily use and adjust computer resources.  IoT systems benefit from its scalability, adapting to workload changes without big upfront investments in infrastructure.</a:t>
            </a:r>
          </a:p>
        </p:txBody>
      </p:sp>
      <p:sp>
        <p:nvSpPr>
          <p:cNvPr id="6" name="Freeform 6"/>
          <p:cNvSpPr/>
          <p:nvPr/>
        </p:nvSpPr>
        <p:spPr>
          <a:xfrm>
            <a:off x="1028700" y="4690937"/>
            <a:ext cx="5039259" cy="2115483"/>
          </a:xfrm>
          <a:custGeom>
            <a:avLst/>
            <a:gdLst/>
            <a:ahLst/>
            <a:cxnLst/>
            <a:rect l="l" t="t" r="r" b="b"/>
            <a:pathLst>
              <a:path w="5039259" h="2115483">
                <a:moveTo>
                  <a:pt x="0" y="0"/>
                </a:moveTo>
                <a:lnTo>
                  <a:pt x="5039259" y="0"/>
                </a:lnTo>
                <a:lnTo>
                  <a:pt x="5039259" y="2115483"/>
                </a:lnTo>
                <a:lnTo>
                  <a:pt x="0" y="2115483"/>
                </a:lnTo>
                <a:lnTo>
                  <a:pt x="0" y="0"/>
                </a:lnTo>
                <a:close/>
              </a:path>
            </a:pathLst>
          </a:custGeom>
          <a:blipFill>
            <a:blip r:embed="rId2"/>
            <a:stretch>
              <a:fillRect l="-193308" t="-119088" r="-370" b="-108503"/>
            </a:stretch>
          </a:blipFill>
        </p:spPr>
      </p:sp>
      <p:sp>
        <p:nvSpPr>
          <p:cNvPr id="7" name="Freeform 7"/>
          <p:cNvSpPr/>
          <p:nvPr/>
        </p:nvSpPr>
        <p:spPr>
          <a:xfrm rot="-260750">
            <a:off x="6206923" y="5646508"/>
            <a:ext cx="2231717" cy="675094"/>
          </a:xfrm>
          <a:custGeom>
            <a:avLst/>
            <a:gdLst/>
            <a:ahLst/>
            <a:cxnLst/>
            <a:rect l="l" t="t" r="r" b="b"/>
            <a:pathLst>
              <a:path w="2231717" h="675094">
                <a:moveTo>
                  <a:pt x="0" y="0"/>
                </a:moveTo>
                <a:lnTo>
                  <a:pt x="2231717" y="0"/>
                </a:lnTo>
                <a:lnTo>
                  <a:pt x="2231717" y="675094"/>
                </a:lnTo>
                <a:lnTo>
                  <a:pt x="0" y="67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8575310" y="5435357"/>
            <a:ext cx="8798290" cy="10497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Various devices like laptops, phones, and IoT sensors can easily connect to cloud services over the internet, enhancing connectivity for real-time data transfer and collaboration.</a:t>
            </a:r>
          </a:p>
        </p:txBody>
      </p:sp>
      <p:sp>
        <p:nvSpPr>
          <p:cNvPr id="9" name="Freeform 9"/>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7">
              <a:alphaModFix amt="15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2291011"/>
            <a:ext cx="5263334" cy="2115361"/>
          </a:xfrm>
          <a:custGeom>
            <a:avLst/>
            <a:gdLst/>
            <a:ahLst/>
            <a:cxnLst/>
            <a:rect l="l" t="t" r="r" b="b"/>
            <a:pathLst>
              <a:path w="5263334" h="2115361">
                <a:moveTo>
                  <a:pt x="0" y="0"/>
                </a:moveTo>
                <a:lnTo>
                  <a:pt x="5263334" y="0"/>
                </a:lnTo>
                <a:lnTo>
                  <a:pt x="5263334" y="2115360"/>
                </a:lnTo>
                <a:lnTo>
                  <a:pt x="0" y="2115360"/>
                </a:lnTo>
                <a:lnTo>
                  <a:pt x="0" y="0"/>
                </a:lnTo>
                <a:close/>
              </a:path>
            </a:pathLst>
          </a:custGeom>
          <a:blipFill>
            <a:blip r:embed="rId2"/>
            <a:stretch>
              <a:fillRect l="-88490" r="-87794" b="-221912"/>
            </a:stretch>
          </a:blipFill>
        </p:spPr>
      </p:sp>
      <p:sp>
        <p:nvSpPr>
          <p:cNvPr id="3" name="Freeform 3"/>
          <p:cNvSpPr/>
          <p:nvPr/>
        </p:nvSpPr>
        <p:spPr>
          <a:xfrm rot="-260750">
            <a:off x="6090329" y="3220333"/>
            <a:ext cx="2231717" cy="675094"/>
          </a:xfrm>
          <a:custGeom>
            <a:avLst/>
            <a:gdLst/>
            <a:ahLst/>
            <a:cxnLst/>
            <a:rect l="l" t="t" r="r" b="b"/>
            <a:pathLst>
              <a:path w="2231717" h="675094">
                <a:moveTo>
                  <a:pt x="0" y="0"/>
                </a:moveTo>
                <a:lnTo>
                  <a:pt x="2231717" y="0"/>
                </a:lnTo>
                <a:lnTo>
                  <a:pt x="2231717" y="675094"/>
                </a:lnTo>
                <a:lnTo>
                  <a:pt x="0" y="67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984148" y="981075"/>
            <a:ext cx="12133561" cy="697865"/>
          </a:xfrm>
          <a:prstGeom prst="rect">
            <a:avLst/>
          </a:prstGeom>
        </p:spPr>
        <p:txBody>
          <a:bodyPr lIns="0" tIns="0" rIns="0" bIns="0" rtlCol="0" anchor="t">
            <a:spAutoFit/>
          </a:bodyPr>
          <a:lstStyle/>
          <a:p>
            <a:pPr algn="ctr">
              <a:lnSpc>
                <a:spcPts val="5589"/>
              </a:lnSpc>
              <a:spcBef>
                <a:spcPct val="0"/>
              </a:spcBef>
            </a:pPr>
            <a:r>
              <a:rPr lang="en-US" sz="4299" spc="-85">
                <a:solidFill>
                  <a:srgbClr val="000000"/>
                </a:solidFill>
                <a:latin typeface="Barlow Bold"/>
              </a:rPr>
              <a:t>PRIMARY CHARACTERISTICS OF CLOUD COMPUTING </a:t>
            </a:r>
          </a:p>
        </p:txBody>
      </p:sp>
      <p:sp>
        <p:nvSpPr>
          <p:cNvPr id="5" name="TextBox 5"/>
          <p:cNvSpPr txBox="1"/>
          <p:nvPr/>
        </p:nvSpPr>
        <p:spPr>
          <a:xfrm>
            <a:off x="8461010" y="3013701"/>
            <a:ext cx="8798290" cy="10497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This cloud type lets users easily use and adjust computer resources.  IoT systems benefit from its scalability, adapting to workload changes without big upfront investments in infrastructure.</a:t>
            </a:r>
          </a:p>
        </p:txBody>
      </p:sp>
      <p:sp>
        <p:nvSpPr>
          <p:cNvPr id="6" name="Freeform 6"/>
          <p:cNvSpPr/>
          <p:nvPr/>
        </p:nvSpPr>
        <p:spPr>
          <a:xfrm>
            <a:off x="1028700" y="4690937"/>
            <a:ext cx="5039259" cy="2115483"/>
          </a:xfrm>
          <a:custGeom>
            <a:avLst/>
            <a:gdLst/>
            <a:ahLst/>
            <a:cxnLst/>
            <a:rect l="l" t="t" r="r" b="b"/>
            <a:pathLst>
              <a:path w="5039259" h="2115483">
                <a:moveTo>
                  <a:pt x="0" y="0"/>
                </a:moveTo>
                <a:lnTo>
                  <a:pt x="5039259" y="0"/>
                </a:lnTo>
                <a:lnTo>
                  <a:pt x="5039259" y="2115483"/>
                </a:lnTo>
                <a:lnTo>
                  <a:pt x="0" y="2115483"/>
                </a:lnTo>
                <a:lnTo>
                  <a:pt x="0" y="0"/>
                </a:lnTo>
                <a:close/>
              </a:path>
            </a:pathLst>
          </a:custGeom>
          <a:blipFill>
            <a:blip r:embed="rId2"/>
            <a:stretch>
              <a:fillRect l="-193308" t="-119088" r="-370" b="-108503"/>
            </a:stretch>
          </a:blipFill>
        </p:spPr>
      </p:sp>
      <p:sp>
        <p:nvSpPr>
          <p:cNvPr id="7" name="Freeform 7"/>
          <p:cNvSpPr/>
          <p:nvPr/>
        </p:nvSpPr>
        <p:spPr>
          <a:xfrm rot="-260750">
            <a:off x="6206923" y="5646508"/>
            <a:ext cx="2231717" cy="675094"/>
          </a:xfrm>
          <a:custGeom>
            <a:avLst/>
            <a:gdLst/>
            <a:ahLst/>
            <a:cxnLst/>
            <a:rect l="l" t="t" r="r" b="b"/>
            <a:pathLst>
              <a:path w="2231717" h="675094">
                <a:moveTo>
                  <a:pt x="0" y="0"/>
                </a:moveTo>
                <a:lnTo>
                  <a:pt x="2231717" y="0"/>
                </a:lnTo>
                <a:lnTo>
                  <a:pt x="2231717" y="675094"/>
                </a:lnTo>
                <a:lnTo>
                  <a:pt x="0" y="67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8575310" y="5435357"/>
            <a:ext cx="8798290" cy="10497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Various devices like laptops, phones, and IoT sensors can easily connect to cloud services over the internet, enhancing connectivity for real-time data transfer and collaboration.</a:t>
            </a:r>
          </a:p>
        </p:txBody>
      </p:sp>
      <p:sp>
        <p:nvSpPr>
          <p:cNvPr id="9" name="Freeform 9"/>
          <p:cNvSpPr/>
          <p:nvPr/>
        </p:nvSpPr>
        <p:spPr>
          <a:xfrm>
            <a:off x="1202901" y="6897777"/>
            <a:ext cx="5089134" cy="2152362"/>
          </a:xfrm>
          <a:custGeom>
            <a:avLst/>
            <a:gdLst/>
            <a:ahLst/>
            <a:cxnLst/>
            <a:rect l="l" t="t" r="r" b="b"/>
            <a:pathLst>
              <a:path w="5089134" h="2152362">
                <a:moveTo>
                  <a:pt x="0" y="0"/>
                </a:moveTo>
                <a:lnTo>
                  <a:pt x="5089133" y="0"/>
                </a:lnTo>
                <a:lnTo>
                  <a:pt x="5089133" y="2152362"/>
                </a:lnTo>
                <a:lnTo>
                  <a:pt x="0" y="2152362"/>
                </a:lnTo>
                <a:lnTo>
                  <a:pt x="0" y="0"/>
                </a:lnTo>
                <a:close/>
              </a:path>
            </a:pathLst>
          </a:custGeom>
          <a:blipFill>
            <a:blip r:embed="rId2"/>
            <a:stretch>
              <a:fillRect l="-373" t="-119088" r="-195496" b="-108503"/>
            </a:stretch>
          </a:blipFill>
        </p:spPr>
      </p:sp>
      <p:sp>
        <p:nvSpPr>
          <p:cNvPr id="10" name="Freeform 10"/>
          <p:cNvSpPr/>
          <p:nvPr/>
        </p:nvSpPr>
        <p:spPr>
          <a:xfrm rot="-260750">
            <a:off x="6206923" y="7886299"/>
            <a:ext cx="2231717" cy="675094"/>
          </a:xfrm>
          <a:custGeom>
            <a:avLst/>
            <a:gdLst/>
            <a:ahLst/>
            <a:cxnLst/>
            <a:rect l="l" t="t" r="r" b="b"/>
            <a:pathLst>
              <a:path w="2231717" h="675094">
                <a:moveTo>
                  <a:pt x="0" y="0"/>
                </a:moveTo>
                <a:lnTo>
                  <a:pt x="2231717" y="0"/>
                </a:lnTo>
                <a:lnTo>
                  <a:pt x="2231717" y="675094"/>
                </a:lnTo>
                <a:lnTo>
                  <a:pt x="0" y="67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8575310" y="7675148"/>
            <a:ext cx="8798290" cy="10497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Cloud platforms monitor and measure resource use, ensuring accountability. This promotes cost-effective management for IoT users, who pay for the resources they use.</a:t>
            </a:r>
          </a:p>
        </p:txBody>
      </p:sp>
      <p:sp>
        <p:nvSpPr>
          <p:cNvPr id="12" name="Freeform 12"/>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13" name="Freeform 13"/>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7">
              <a:alphaModFix amt="15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260750">
            <a:off x="6090329" y="3220333"/>
            <a:ext cx="2231717" cy="675094"/>
          </a:xfrm>
          <a:custGeom>
            <a:avLst/>
            <a:gdLst/>
            <a:ahLst/>
            <a:cxnLst/>
            <a:rect l="l" t="t" r="r" b="b"/>
            <a:pathLst>
              <a:path w="2231717" h="675094">
                <a:moveTo>
                  <a:pt x="0" y="0"/>
                </a:moveTo>
                <a:lnTo>
                  <a:pt x="2231717" y="0"/>
                </a:lnTo>
                <a:lnTo>
                  <a:pt x="2231717" y="675094"/>
                </a:lnTo>
                <a:lnTo>
                  <a:pt x="0" y="675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984148" y="981075"/>
            <a:ext cx="12133561" cy="697865"/>
          </a:xfrm>
          <a:prstGeom prst="rect">
            <a:avLst/>
          </a:prstGeom>
        </p:spPr>
        <p:txBody>
          <a:bodyPr lIns="0" tIns="0" rIns="0" bIns="0" rtlCol="0" anchor="t">
            <a:spAutoFit/>
          </a:bodyPr>
          <a:lstStyle/>
          <a:p>
            <a:pPr algn="ctr">
              <a:lnSpc>
                <a:spcPts val="5589"/>
              </a:lnSpc>
              <a:spcBef>
                <a:spcPct val="0"/>
              </a:spcBef>
            </a:pPr>
            <a:r>
              <a:rPr lang="en-US" sz="4299" spc="-85">
                <a:solidFill>
                  <a:srgbClr val="000000"/>
                </a:solidFill>
                <a:latin typeface="Barlow Bold"/>
              </a:rPr>
              <a:t>PRIMARY CHARACTERISTICS OF CLOUD COMPUTING </a:t>
            </a:r>
          </a:p>
        </p:txBody>
      </p:sp>
      <p:sp>
        <p:nvSpPr>
          <p:cNvPr id="4" name="TextBox 4"/>
          <p:cNvSpPr txBox="1"/>
          <p:nvPr/>
        </p:nvSpPr>
        <p:spPr>
          <a:xfrm>
            <a:off x="8461010" y="3013701"/>
            <a:ext cx="8798290" cy="1049771"/>
          </a:xfrm>
          <a:prstGeom prst="rect">
            <a:avLst/>
          </a:prstGeom>
        </p:spPr>
        <p:txBody>
          <a:bodyPr lIns="0" tIns="0" rIns="0" bIns="0" rtlCol="0" anchor="t">
            <a:spAutoFit/>
          </a:bodyPr>
          <a:lstStyle/>
          <a:p>
            <a:pPr algn="ctr">
              <a:lnSpc>
                <a:spcPts val="2718"/>
              </a:lnSpc>
              <a:spcBef>
                <a:spcPct val="0"/>
              </a:spcBef>
            </a:pPr>
            <a:r>
              <a:rPr lang="en-US" sz="2090" spc="-41">
                <a:solidFill>
                  <a:srgbClr val="000000"/>
                </a:solidFill>
                <a:latin typeface="Poppins"/>
              </a:rPr>
              <a:t>Cloud resources can easily change based on demand. This quick adjustment ensures that the infrastructure adapts smoothly to changes in IoT data, maintaining a responsive and efficient system.</a:t>
            </a:r>
          </a:p>
        </p:txBody>
      </p:sp>
      <p:sp>
        <p:nvSpPr>
          <p:cNvPr id="5" name="Freeform 5"/>
          <p:cNvSpPr/>
          <p:nvPr/>
        </p:nvSpPr>
        <p:spPr>
          <a:xfrm>
            <a:off x="1028700" y="2235854"/>
            <a:ext cx="5171650" cy="1821970"/>
          </a:xfrm>
          <a:custGeom>
            <a:avLst/>
            <a:gdLst/>
            <a:ahLst/>
            <a:cxnLst/>
            <a:rect l="l" t="t" r="r" b="b"/>
            <a:pathLst>
              <a:path w="5171650" h="1821970">
                <a:moveTo>
                  <a:pt x="0" y="0"/>
                </a:moveTo>
                <a:lnTo>
                  <a:pt x="5171650" y="0"/>
                </a:lnTo>
                <a:lnTo>
                  <a:pt x="5171650" y="1821970"/>
                </a:lnTo>
                <a:lnTo>
                  <a:pt x="0" y="1821970"/>
                </a:lnTo>
                <a:lnTo>
                  <a:pt x="0" y="0"/>
                </a:lnTo>
                <a:close/>
              </a:path>
            </a:pathLst>
          </a:custGeom>
          <a:blipFill>
            <a:blip r:embed="rId4"/>
            <a:stretch>
              <a:fillRect l="-6027" t="-273749" r="-175155"/>
            </a:stretch>
          </a:blipFill>
        </p:spPr>
      </p:sp>
      <p:sp>
        <p:nvSpPr>
          <p:cNvPr id="6" name="Freeform 6"/>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7" name="Freeform 7"/>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7">
              <a:alphaModFix amt="15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260750">
            <a:off x="6090329" y="3220333"/>
            <a:ext cx="2231717" cy="675094"/>
          </a:xfrm>
          <a:custGeom>
            <a:avLst/>
            <a:gdLst/>
            <a:ahLst/>
            <a:cxnLst/>
            <a:rect l="l" t="t" r="r" b="b"/>
            <a:pathLst>
              <a:path w="2231717" h="675094">
                <a:moveTo>
                  <a:pt x="0" y="0"/>
                </a:moveTo>
                <a:lnTo>
                  <a:pt x="2231717" y="0"/>
                </a:lnTo>
                <a:lnTo>
                  <a:pt x="2231717" y="675094"/>
                </a:lnTo>
                <a:lnTo>
                  <a:pt x="0" y="675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461010" y="3013701"/>
            <a:ext cx="8798290" cy="1392728"/>
          </a:xfrm>
          <a:prstGeom prst="rect">
            <a:avLst/>
          </a:prstGeom>
        </p:spPr>
        <p:txBody>
          <a:bodyPr lIns="0" tIns="0" rIns="0" bIns="0" rtlCol="0" anchor="t">
            <a:spAutoFit/>
          </a:bodyPr>
          <a:lstStyle/>
          <a:p>
            <a:pPr algn="ctr">
              <a:lnSpc>
                <a:spcPts val="2712"/>
              </a:lnSpc>
              <a:spcBef>
                <a:spcPct val="0"/>
              </a:spcBef>
            </a:pPr>
            <a:r>
              <a:rPr lang="en-US" sz="2086">
                <a:solidFill>
                  <a:srgbClr val="000000"/>
                </a:solidFill>
                <a:latin typeface="Poppins"/>
              </a:rPr>
              <a:t>Cloud resources can easily change based on demand. This quick adjustment ensures that the infrastructure adapts smoothly to changes in IoT data, maintaining a responsive and efficient system.</a:t>
            </a:r>
          </a:p>
        </p:txBody>
      </p:sp>
      <p:sp>
        <p:nvSpPr>
          <p:cNvPr id="4" name="Freeform 4"/>
          <p:cNvSpPr/>
          <p:nvPr/>
        </p:nvSpPr>
        <p:spPr>
          <a:xfrm rot="-260750">
            <a:off x="6206923" y="5646508"/>
            <a:ext cx="2231717" cy="675094"/>
          </a:xfrm>
          <a:custGeom>
            <a:avLst/>
            <a:gdLst/>
            <a:ahLst/>
            <a:cxnLst/>
            <a:rect l="l" t="t" r="r" b="b"/>
            <a:pathLst>
              <a:path w="2231717" h="675094">
                <a:moveTo>
                  <a:pt x="0" y="0"/>
                </a:moveTo>
                <a:lnTo>
                  <a:pt x="2231717" y="0"/>
                </a:lnTo>
                <a:lnTo>
                  <a:pt x="2231717" y="675094"/>
                </a:lnTo>
                <a:lnTo>
                  <a:pt x="0" y="675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575310" y="5435357"/>
            <a:ext cx="9091681" cy="1392682"/>
          </a:xfrm>
          <a:prstGeom prst="rect">
            <a:avLst/>
          </a:prstGeom>
        </p:spPr>
        <p:txBody>
          <a:bodyPr lIns="0" tIns="0" rIns="0" bIns="0" rtlCol="0" anchor="t">
            <a:spAutoFit/>
          </a:bodyPr>
          <a:lstStyle/>
          <a:p>
            <a:pPr algn="ctr">
              <a:lnSpc>
                <a:spcPts val="2717"/>
              </a:lnSpc>
              <a:spcBef>
                <a:spcPct val="0"/>
              </a:spcBef>
            </a:pPr>
            <a:r>
              <a:rPr lang="en-US" sz="2090">
                <a:solidFill>
                  <a:srgbClr val="000000"/>
                </a:solidFill>
                <a:latin typeface="Poppins"/>
              </a:rPr>
              <a:t>Cloud companies boost efficiency by sharing resources among users,  Because it enables devices to dynamically access shared resources, a big advantage for IoT that improves system performance.</a:t>
            </a:r>
          </a:p>
        </p:txBody>
      </p:sp>
      <p:sp>
        <p:nvSpPr>
          <p:cNvPr id="6" name="Freeform 6"/>
          <p:cNvSpPr/>
          <p:nvPr/>
        </p:nvSpPr>
        <p:spPr>
          <a:xfrm>
            <a:off x="1028700" y="2235854"/>
            <a:ext cx="5171650" cy="1821970"/>
          </a:xfrm>
          <a:custGeom>
            <a:avLst/>
            <a:gdLst/>
            <a:ahLst/>
            <a:cxnLst/>
            <a:rect l="l" t="t" r="r" b="b"/>
            <a:pathLst>
              <a:path w="5171650" h="1821970">
                <a:moveTo>
                  <a:pt x="0" y="0"/>
                </a:moveTo>
                <a:lnTo>
                  <a:pt x="5171650" y="0"/>
                </a:lnTo>
                <a:lnTo>
                  <a:pt x="5171650" y="1821970"/>
                </a:lnTo>
                <a:lnTo>
                  <a:pt x="0" y="1821970"/>
                </a:lnTo>
                <a:lnTo>
                  <a:pt x="0" y="0"/>
                </a:lnTo>
                <a:close/>
              </a:path>
            </a:pathLst>
          </a:custGeom>
          <a:blipFill>
            <a:blip r:embed="rId4"/>
            <a:stretch>
              <a:fillRect l="-6027" t="-273749" r="-175155"/>
            </a:stretch>
          </a:blipFill>
        </p:spPr>
      </p:sp>
      <p:sp>
        <p:nvSpPr>
          <p:cNvPr id="7" name="Freeform 7"/>
          <p:cNvSpPr/>
          <p:nvPr/>
        </p:nvSpPr>
        <p:spPr>
          <a:xfrm>
            <a:off x="1047037" y="4773959"/>
            <a:ext cx="5244998" cy="1711169"/>
          </a:xfrm>
          <a:custGeom>
            <a:avLst/>
            <a:gdLst/>
            <a:ahLst/>
            <a:cxnLst/>
            <a:rect l="l" t="t" r="r" b="b"/>
            <a:pathLst>
              <a:path w="5244998" h="1711169">
                <a:moveTo>
                  <a:pt x="0" y="0"/>
                </a:moveTo>
                <a:lnTo>
                  <a:pt x="5244997" y="0"/>
                </a:lnTo>
                <a:lnTo>
                  <a:pt x="5244997" y="1711169"/>
                </a:lnTo>
                <a:lnTo>
                  <a:pt x="0" y="1711169"/>
                </a:lnTo>
                <a:lnTo>
                  <a:pt x="0" y="0"/>
                </a:lnTo>
                <a:close/>
              </a:path>
            </a:pathLst>
          </a:custGeom>
          <a:blipFill>
            <a:blip r:embed="rId4"/>
            <a:stretch>
              <a:fillRect l="-164979" t="-306476" r="-18211"/>
            </a:stretch>
          </a:blipFill>
        </p:spPr>
      </p:sp>
      <p:sp>
        <p:nvSpPr>
          <p:cNvPr id="8" name="TextBox 8"/>
          <p:cNvSpPr txBox="1"/>
          <p:nvPr/>
        </p:nvSpPr>
        <p:spPr>
          <a:xfrm>
            <a:off x="2984148" y="981075"/>
            <a:ext cx="12133561" cy="697865"/>
          </a:xfrm>
          <a:prstGeom prst="rect">
            <a:avLst/>
          </a:prstGeom>
        </p:spPr>
        <p:txBody>
          <a:bodyPr lIns="0" tIns="0" rIns="0" bIns="0" rtlCol="0" anchor="t">
            <a:spAutoFit/>
          </a:bodyPr>
          <a:lstStyle/>
          <a:p>
            <a:pPr algn="ctr">
              <a:lnSpc>
                <a:spcPts val="5589"/>
              </a:lnSpc>
              <a:spcBef>
                <a:spcPct val="0"/>
              </a:spcBef>
            </a:pPr>
            <a:r>
              <a:rPr lang="en-US" sz="4299" spc="-85">
                <a:solidFill>
                  <a:srgbClr val="000000"/>
                </a:solidFill>
                <a:latin typeface="Barlow Bold"/>
              </a:rPr>
              <a:t>PRIMARY CHARACTERISTICS OF CLOUD COMPUTING </a:t>
            </a:r>
          </a:p>
        </p:txBody>
      </p:sp>
      <p:sp>
        <p:nvSpPr>
          <p:cNvPr id="9" name="Freeform 9"/>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7">
              <a:alphaModFix amt="15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06452" y="2945871"/>
            <a:ext cx="1043396" cy="323790"/>
          </a:xfrm>
          <a:custGeom>
            <a:avLst/>
            <a:gdLst/>
            <a:ahLst/>
            <a:cxnLst/>
            <a:rect l="l" t="t" r="r" b="b"/>
            <a:pathLst>
              <a:path w="1043396" h="323790">
                <a:moveTo>
                  <a:pt x="0" y="0"/>
                </a:moveTo>
                <a:lnTo>
                  <a:pt x="1043396" y="0"/>
                </a:lnTo>
                <a:lnTo>
                  <a:pt x="1043396" y="323789"/>
                </a:lnTo>
                <a:lnTo>
                  <a:pt x="0" y="323789"/>
                </a:lnTo>
                <a:lnTo>
                  <a:pt x="0" y="0"/>
                </a:lnTo>
                <a:close/>
              </a:path>
            </a:pathLst>
          </a:custGeom>
          <a:blipFill>
            <a:blip r:embed="rId2">
              <a:alphaModFix amt="40000"/>
              <a:extLst>
                <a:ext uri="{96DAC541-7B7A-43D3-8B79-37D633B846F1}">
                  <asvg:svgBlip xmlns:asvg="http://schemas.microsoft.com/office/drawing/2016/SVG/main" r:embed="rId3"/>
                </a:ext>
              </a:extLst>
            </a:blip>
            <a:stretch>
              <a:fillRect t="-154842"/>
            </a:stretch>
          </a:blipFill>
        </p:spPr>
      </p:sp>
      <p:sp>
        <p:nvSpPr>
          <p:cNvPr id="3" name="Freeform 3"/>
          <p:cNvSpPr/>
          <p:nvPr/>
        </p:nvSpPr>
        <p:spPr>
          <a:xfrm>
            <a:off x="13503201" y="2945871"/>
            <a:ext cx="1043396" cy="323790"/>
          </a:xfrm>
          <a:custGeom>
            <a:avLst/>
            <a:gdLst/>
            <a:ahLst/>
            <a:cxnLst/>
            <a:rect l="l" t="t" r="r" b="b"/>
            <a:pathLst>
              <a:path w="1043396" h="323790">
                <a:moveTo>
                  <a:pt x="0" y="0"/>
                </a:moveTo>
                <a:lnTo>
                  <a:pt x="1043395" y="0"/>
                </a:lnTo>
                <a:lnTo>
                  <a:pt x="1043395" y="323789"/>
                </a:lnTo>
                <a:lnTo>
                  <a:pt x="0" y="323789"/>
                </a:lnTo>
                <a:lnTo>
                  <a:pt x="0" y="0"/>
                </a:lnTo>
                <a:close/>
              </a:path>
            </a:pathLst>
          </a:custGeom>
          <a:blipFill>
            <a:blip r:embed="rId2">
              <a:alphaModFix amt="40000"/>
              <a:extLst>
                <a:ext uri="{96DAC541-7B7A-43D3-8B79-37D633B846F1}">
                  <asvg:svgBlip xmlns:asvg="http://schemas.microsoft.com/office/drawing/2016/SVG/main" r:embed="rId3"/>
                </a:ext>
              </a:extLst>
            </a:blip>
            <a:stretch>
              <a:fillRect t="-154842"/>
            </a:stretch>
          </a:blipFill>
        </p:spPr>
      </p:sp>
      <p:grpSp>
        <p:nvGrpSpPr>
          <p:cNvPr id="4" name="Group 4"/>
          <p:cNvGrpSpPr/>
          <p:nvPr/>
        </p:nvGrpSpPr>
        <p:grpSpPr>
          <a:xfrm rot="-5400000">
            <a:off x="8706452" y="2029270"/>
            <a:ext cx="1043396" cy="1043396"/>
            <a:chOff x="0" y="0"/>
            <a:chExt cx="812800" cy="812800"/>
          </a:xfrm>
        </p:grpSpPr>
        <p:sp>
          <p:nvSpPr>
            <p:cNvPr id="5" name="Freeform 5"/>
            <p:cNvSpPr/>
            <p:nvPr/>
          </p:nvSpPr>
          <p:spPr>
            <a:xfrm>
              <a:off x="0" y="0"/>
              <a:ext cx="812800" cy="812800"/>
            </a:xfrm>
            <a:custGeom>
              <a:avLst/>
              <a:gdLst/>
              <a:ahLst/>
              <a:cxnLst/>
              <a:rect l="l" t="t" r="r" b="b"/>
              <a:pathLst>
                <a:path w="812800" h="812800">
                  <a:moveTo>
                    <a:pt x="74199" y="0"/>
                  </a:moveTo>
                  <a:lnTo>
                    <a:pt x="738601" y="0"/>
                  </a:lnTo>
                  <a:cubicBezTo>
                    <a:pt x="758280" y="0"/>
                    <a:pt x="777152" y="7817"/>
                    <a:pt x="791068" y="21732"/>
                  </a:cubicBezTo>
                  <a:cubicBezTo>
                    <a:pt x="804983" y="35648"/>
                    <a:pt x="812800" y="54520"/>
                    <a:pt x="812800" y="74199"/>
                  </a:cubicBezTo>
                  <a:lnTo>
                    <a:pt x="812800" y="738601"/>
                  </a:lnTo>
                  <a:cubicBezTo>
                    <a:pt x="812800" y="758280"/>
                    <a:pt x="804983" y="777152"/>
                    <a:pt x="791068" y="791068"/>
                  </a:cubicBezTo>
                  <a:cubicBezTo>
                    <a:pt x="777152" y="804983"/>
                    <a:pt x="758280" y="812800"/>
                    <a:pt x="738601" y="812800"/>
                  </a:cubicBezTo>
                  <a:lnTo>
                    <a:pt x="74199" y="812800"/>
                  </a:lnTo>
                  <a:cubicBezTo>
                    <a:pt x="54520" y="812800"/>
                    <a:pt x="35648" y="804983"/>
                    <a:pt x="21732" y="791068"/>
                  </a:cubicBezTo>
                  <a:cubicBezTo>
                    <a:pt x="7817" y="777152"/>
                    <a:pt x="0" y="758280"/>
                    <a:pt x="0" y="738601"/>
                  </a:cubicBezTo>
                  <a:lnTo>
                    <a:pt x="0" y="74199"/>
                  </a:lnTo>
                  <a:cubicBezTo>
                    <a:pt x="0" y="54520"/>
                    <a:pt x="7817" y="35648"/>
                    <a:pt x="21732" y="21732"/>
                  </a:cubicBezTo>
                  <a:cubicBezTo>
                    <a:pt x="35648" y="7817"/>
                    <a:pt x="54520" y="0"/>
                    <a:pt x="74199" y="0"/>
                  </a:cubicBezTo>
                  <a:close/>
                </a:path>
              </a:pathLst>
            </a:custGeom>
            <a:solidFill>
              <a:srgbClr val="BD4291"/>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823"/>
                </a:lnSpc>
              </a:pPr>
              <a:endParaRPr/>
            </a:p>
          </p:txBody>
        </p:sp>
      </p:grpSp>
      <p:grpSp>
        <p:nvGrpSpPr>
          <p:cNvPr id="7" name="Group 7"/>
          <p:cNvGrpSpPr/>
          <p:nvPr/>
        </p:nvGrpSpPr>
        <p:grpSpPr>
          <a:xfrm rot="-5400000">
            <a:off x="13503201" y="2029270"/>
            <a:ext cx="1043396" cy="1043396"/>
            <a:chOff x="0" y="0"/>
            <a:chExt cx="812800" cy="812800"/>
          </a:xfrm>
        </p:grpSpPr>
        <p:sp>
          <p:nvSpPr>
            <p:cNvPr id="8" name="Freeform 8"/>
            <p:cNvSpPr/>
            <p:nvPr/>
          </p:nvSpPr>
          <p:spPr>
            <a:xfrm>
              <a:off x="0" y="0"/>
              <a:ext cx="812800" cy="812800"/>
            </a:xfrm>
            <a:custGeom>
              <a:avLst/>
              <a:gdLst/>
              <a:ahLst/>
              <a:cxnLst/>
              <a:rect l="l" t="t" r="r" b="b"/>
              <a:pathLst>
                <a:path w="812800" h="812800">
                  <a:moveTo>
                    <a:pt x="74199" y="0"/>
                  </a:moveTo>
                  <a:lnTo>
                    <a:pt x="738601" y="0"/>
                  </a:lnTo>
                  <a:cubicBezTo>
                    <a:pt x="758280" y="0"/>
                    <a:pt x="777152" y="7817"/>
                    <a:pt x="791068" y="21732"/>
                  </a:cubicBezTo>
                  <a:cubicBezTo>
                    <a:pt x="804983" y="35648"/>
                    <a:pt x="812800" y="54520"/>
                    <a:pt x="812800" y="74199"/>
                  </a:cubicBezTo>
                  <a:lnTo>
                    <a:pt x="812800" y="738601"/>
                  </a:lnTo>
                  <a:cubicBezTo>
                    <a:pt x="812800" y="758280"/>
                    <a:pt x="804983" y="777152"/>
                    <a:pt x="791068" y="791068"/>
                  </a:cubicBezTo>
                  <a:cubicBezTo>
                    <a:pt x="777152" y="804983"/>
                    <a:pt x="758280" y="812800"/>
                    <a:pt x="738601" y="812800"/>
                  </a:cubicBezTo>
                  <a:lnTo>
                    <a:pt x="74199" y="812800"/>
                  </a:lnTo>
                  <a:cubicBezTo>
                    <a:pt x="54520" y="812800"/>
                    <a:pt x="35648" y="804983"/>
                    <a:pt x="21732" y="791068"/>
                  </a:cubicBezTo>
                  <a:cubicBezTo>
                    <a:pt x="7817" y="777152"/>
                    <a:pt x="0" y="758280"/>
                    <a:pt x="0" y="738601"/>
                  </a:cubicBezTo>
                  <a:lnTo>
                    <a:pt x="0" y="74199"/>
                  </a:lnTo>
                  <a:cubicBezTo>
                    <a:pt x="0" y="54520"/>
                    <a:pt x="7817" y="35648"/>
                    <a:pt x="21732" y="21732"/>
                  </a:cubicBezTo>
                  <a:cubicBezTo>
                    <a:pt x="35648" y="7817"/>
                    <a:pt x="54520" y="0"/>
                    <a:pt x="74199" y="0"/>
                  </a:cubicBezTo>
                  <a:close/>
                </a:path>
              </a:pathLst>
            </a:custGeom>
            <a:solidFill>
              <a:srgbClr val="53BF9D"/>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823"/>
                </a:lnSpc>
              </a:pPr>
              <a:endParaRPr/>
            </a:p>
          </p:txBody>
        </p:sp>
      </p:grpSp>
      <p:sp>
        <p:nvSpPr>
          <p:cNvPr id="10" name="AutoShape 10"/>
          <p:cNvSpPr/>
          <p:nvPr/>
        </p:nvSpPr>
        <p:spPr>
          <a:xfrm flipV="1">
            <a:off x="7815860" y="2029270"/>
            <a:ext cx="0" cy="5952236"/>
          </a:xfrm>
          <a:prstGeom prst="line">
            <a:avLst/>
          </a:prstGeom>
          <a:ln w="38100" cap="flat">
            <a:solidFill>
              <a:srgbClr val="A6A6A6"/>
            </a:solidFill>
            <a:prstDash val="solid"/>
            <a:headEnd type="diamond" w="lg" len="lg"/>
            <a:tailEnd type="diamond" w="lg" len="lg"/>
          </a:ln>
        </p:spPr>
      </p:sp>
      <p:sp>
        <p:nvSpPr>
          <p:cNvPr id="11" name="Freeform 11"/>
          <p:cNvSpPr/>
          <p:nvPr/>
        </p:nvSpPr>
        <p:spPr>
          <a:xfrm>
            <a:off x="8706452" y="6221769"/>
            <a:ext cx="1043396" cy="323790"/>
          </a:xfrm>
          <a:custGeom>
            <a:avLst/>
            <a:gdLst/>
            <a:ahLst/>
            <a:cxnLst/>
            <a:rect l="l" t="t" r="r" b="b"/>
            <a:pathLst>
              <a:path w="1043396" h="323790">
                <a:moveTo>
                  <a:pt x="0" y="0"/>
                </a:moveTo>
                <a:lnTo>
                  <a:pt x="1043396" y="0"/>
                </a:lnTo>
                <a:lnTo>
                  <a:pt x="1043396" y="323790"/>
                </a:lnTo>
                <a:lnTo>
                  <a:pt x="0" y="323790"/>
                </a:lnTo>
                <a:lnTo>
                  <a:pt x="0" y="0"/>
                </a:lnTo>
                <a:close/>
              </a:path>
            </a:pathLst>
          </a:custGeom>
          <a:blipFill>
            <a:blip r:embed="rId2">
              <a:alphaModFix amt="40000"/>
              <a:extLst>
                <a:ext uri="{96DAC541-7B7A-43D3-8B79-37D633B846F1}">
                  <asvg:svgBlip xmlns:asvg="http://schemas.microsoft.com/office/drawing/2016/SVG/main" r:embed="rId3"/>
                </a:ext>
              </a:extLst>
            </a:blip>
            <a:stretch>
              <a:fillRect t="-154842"/>
            </a:stretch>
          </a:blipFill>
        </p:spPr>
      </p:sp>
      <p:grpSp>
        <p:nvGrpSpPr>
          <p:cNvPr id="12" name="Group 12"/>
          <p:cNvGrpSpPr/>
          <p:nvPr/>
        </p:nvGrpSpPr>
        <p:grpSpPr>
          <a:xfrm rot="-5400000">
            <a:off x="8706452" y="5470597"/>
            <a:ext cx="1043396" cy="1043396"/>
            <a:chOff x="0" y="0"/>
            <a:chExt cx="812800" cy="812800"/>
          </a:xfrm>
        </p:grpSpPr>
        <p:sp>
          <p:nvSpPr>
            <p:cNvPr id="13" name="Freeform 13"/>
            <p:cNvSpPr/>
            <p:nvPr/>
          </p:nvSpPr>
          <p:spPr>
            <a:xfrm>
              <a:off x="0" y="0"/>
              <a:ext cx="812800" cy="812800"/>
            </a:xfrm>
            <a:custGeom>
              <a:avLst/>
              <a:gdLst/>
              <a:ahLst/>
              <a:cxnLst/>
              <a:rect l="l" t="t" r="r" b="b"/>
              <a:pathLst>
                <a:path w="812800" h="812800">
                  <a:moveTo>
                    <a:pt x="74199" y="0"/>
                  </a:moveTo>
                  <a:lnTo>
                    <a:pt x="738601" y="0"/>
                  </a:lnTo>
                  <a:cubicBezTo>
                    <a:pt x="758280" y="0"/>
                    <a:pt x="777152" y="7817"/>
                    <a:pt x="791068" y="21732"/>
                  </a:cubicBezTo>
                  <a:cubicBezTo>
                    <a:pt x="804983" y="35648"/>
                    <a:pt x="812800" y="54520"/>
                    <a:pt x="812800" y="74199"/>
                  </a:cubicBezTo>
                  <a:lnTo>
                    <a:pt x="812800" y="738601"/>
                  </a:lnTo>
                  <a:cubicBezTo>
                    <a:pt x="812800" y="758280"/>
                    <a:pt x="804983" y="777152"/>
                    <a:pt x="791068" y="791068"/>
                  </a:cubicBezTo>
                  <a:cubicBezTo>
                    <a:pt x="777152" y="804983"/>
                    <a:pt x="758280" y="812800"/>
                    <a:pt x="738601" y="812800"/>
                  </a:cubicBezTo>
                  <a:lnTo>
                    <a:pt x="74199" y="812800"/>
                  </a:lnTo>
                  <a:cubicBezTo>
                    <a:pt x="54520" y="812800"/>
                    <a:pt x="35648" y="804983"/>
                    <a:pt x="21732" y="791068"/>
                  </a:cubicBezTo>
                  <a:cubicBezTo>
                    <a:pt x="7817" y="777152"/>
                    <a:pt x="0" y="758280"/>
                    <a:pt x="0" y="738601"/>
                  </a:cubicBezTo>
                  <a:lnTo>
                    <a:pt x="0" y="74199"/>
                  </a:lnTo>
                  <a:cubicBezTo>
                    <a:pt x="0" y="54520"/>
                    <a:pt x="7817" y="35648"/>
                    <a:pt x="21732" y="21732"/>
                  </a:cubicBezTo>
                  <a:cubicBezTo>
                    <a:pt x="35648" y="7817"/>
                    <a:pt x="54520" y="0"/>
                    <a:pt x="74199" y="0"/>
                  </a:cubicBezTo>
                  <a:close/>
                </a:path>
              </a:pathLst>
            </a:custGeom>
            <a:solidFill>
              <a:srgbClr val="F94C66"/>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823"/>
                </a:lnSpc>
              </a:pPr>
              <a:endParaRPr/>
            </a:p>
          </p:txBody>
        </p:sp>
      </p:grpSp>
      <p:sp>
        <p:nvSpPr>
          <p:cNvPr id="15" name="Freeform 15"/>
          <p:cNvSpPr/>
          <p:nvPr/>
        </p:nvSpPr>
        <p:spPr>
          <a:xfrm>
            <a:off x="13503201" y="6221769"/>
            <a:ext cx="1043396" cy="323790"/>
          </a:xfrm>
          <a:custGeom>
            <a:avLst/>
            <a:gdLst/>
            <a:ahLst/>
            <a:cxnLst/>
            <a:rect l="l" t="t" r="r" b="b"/>
            <a:pathLst>
              <a:path w="1043396" h="323790">
                <a:moveTo>
                  <a:pt x="0" y="0"/>
                </a:moveTo>
                <a:lnTo>
                  <a:pt x="1043395" y="0"/>
                </a:lnTo>
                <a:lnTo>
                  <a:pt x="1043395" y="323790"/>
                </a:lnTo>
                <a:lnTo>
                  <a:pt x="0" y="323790"/>
                </a:lnTo>
                <a:lnTo>
                  <a:pt x="0" y="0"/>
                </a:lnTo>
                <a:close/>
              </a:path>
            </a:pathLst>
          </a:custGeom>
          <a:blipFill>
            <a:blip r:embed="rId2">
              <a:alphaModFix amt="40000"/>
              <a:extLst>
                <a:ext uri="{96DAC541-7B7A-43D3-8B79-37D633B846F1}">
                  <asvg:svgBlip xmlns:asvg="http://schemas.microsoft.com/office/drawing/2016/SVG/main" r:embed="rId3"/>
                </a:ext>
              </a:extLst>
            </a:blip>
            <a:stretch>
              <a:fillRect t="-154842"/>
            </a:stretch>
          </a:blipFill>
        </p:spPr>
      </p:sp>
      <p:grpSp>
        <p:nvGrpSpPr>
          <p:cNvPr id="16" name="Group 16"/>
          <p:cNvGrpSpPr/>
          <p:nvPr/>
        </p:nvGrpSpPr>
        <p:grpSpPr>
          <a:xfrm rot="-5400000">
            <a:off x="13503201" y="5340269"/>
            <a:ext cx="1043396" cy="1043396"/>
            <a:chOff x="0" y="0"/>
            <a:chExt cx="812800" cy="812800"/>
          </a:xfrm>
        </p:grpSpPr>
        <p:sp>
          <p:nvSpPr>
            <p:cNvPr id="17" name="Freeform 17"/>
            <p:cNvSpPr/>
            <p:nvPr/>
          </p:nvSpPr>
          <p:spPr>
            <a:xfrm>
              <a:off x="0" y="0"/>
              <a:ext cx="812800" cy="812800"/>
            </a:xfrm>
            <a:custGeom>
              <a:avLst/>
              <a:gdLst/>
              <a:ahLst/>
              <a:cxnLst/>
              <a:rect l="l" t="t" r="r" b="b"/>
              <a:pathLst>
                <a:path w="812800" h="812800">
                  <a:moveTo>
                    <a:pt x="74199" y="0"/>
                  </a:moveTo>
                  <a:lnTo>
                    <a:pt x="738601" y="0"/>
                  </a:lnTo>
                  <a:cubicBezTo>
                    <a:pt x="758280" y="0"/>
                    <a:pt x="777152" y="7817"/>
                    <a:pt x="791068" y="21732"/>
                  </a:cubicBezTo>
                  <a:cubicBezTo>
                    <a:pt x="804983" y="35648"/>
                    <a:pt x="812800" y="54520"/>
                    <a:pt x="812800" y="74199"/>
                  </a:cubicBezTo>
                  <a:lnTo>
                    <a:pt x="812800" y="738601"/>
                  </a:lnTo>
                  <a:cubicBezTo>
                    <a:pt x="812800" y="758280"/>
                    <a:pt x="804983" y="777152"/>
                    <a:pt x="791068" y="791068"/>
                  </a:cubicBezTo>
                  <a:cubicBezTo>
                    <a:pt x="777152" y="804983"/>
                    <a:pt x="758280" y="812800"/>
                    <a:pt x="738601" y="812800"/>
                  </a:cubicBezTo>
                  <a:lnTo>
                    <a:pt x="74199" y="812800"/>
                  </a:lnTo>
                  <a:cubicBezTo>
                    <a:pt x="54520" y="812800"/>
                    <a:pt x="35648" y="804983"/>
                    <a:pt x="21732" y="791068"/>
                  </a:cubicBezTo>
                  <a:cubicBezTo>
                    <a:pt x="7817" y="777152"/>
                    <a:pt x="0" y="758280"/>
                    <a:pt x="0" y="738601"/>
                  </a:cubicBezTo>
                  <a:lnTo>
                    <a:pt x="0" y="74199"/>
                  </a:lnTo>
                  <a:cubicBezTo>
                    <a:pt x="0" y="54520"/>
                    <a:pt x="7817" y="35648"/>
                    <a:pt x="21732" y="21732"/>
                  </a:cubicBezTo>
                  <a:cubicBezTo>
                    <a:pt x="35648" y="7817"/>
                    <a:pt x="54520" y="0"/>
                    <a:pt x="74199" y="0"/>
                  </a:cubicBezTo>
                  <a:close/>
                </a:path>
              </a:pathLst>
            </a:custGeom>
            <a:solidFill>
              <a:srgbClr val="FFC54D"/>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823"/>
                </a:lnSpc>
              </a:pPr>
              <a:endParaRPr/>
            </a:p>
          </p:txBody>
        </p:sp>
      </p:grpSp>
      <p:sp>
        <p:nvSpPr>
          <p:cNvPr id="19" name="TextBox 19"/>
          <p:cNvSpPr txBox="1"/>
          <p:nvPr/>
        </p:nvSpPr>
        <p:spPr>
          <a:xfrm>
            <a:off x="8706452" y="3412535"/>
            <a:ext cx="3504234" cy="339301"/>
          </a:xfrm>
          <a:prstGeom prst="rect">
            <a:avLst/>
          </a:prstGeom>
        </p:spPr>
        <p:txBody>
          <a:bodyPr lIns="0" tIns="0" rIns="0" bIns="0" rtlCol="0" anchor="t">
            <a:spAutoFit/>
          </a:bodyPr>
          <a:lstStyle/>
          <a:p>
            <a:pPr marL="0" lvl="1" indent="0">
              <a:lnSpc>
                <a:spcPts val="2823"/>
              </a:lnSpc>
              <a:spcBef>
                <a:spcPct val="0"/>
              </a:spcBef>
            </a:pPr>
            <a:r>
              <a:rPr lang="en-US" sz="2016" spc="64">
                <a:solidFill>
                  <a:srgbClr val="2B2A2A"/>
                </a:solidFill>
                <a:latin typeface="Barlow Semi-Bold"/>
              </a:rPr>
              <a:t>Resource Enhancement:</a:t>
            </a:r>
          </a:p>
        </p:txBody>
      </p:sp>
      <p:sp>
        <p:nvSpPr>
          <p:cNvPr id="20" name="TextBox 20"/>
          <p:cNvSpPr txBox="1"/>
          <p:nvPr/>
        </p:nvSpPr>
        <p:spPr>
          <a:xfrm>
            <a:off x="8706452" y="3875662"/>
            <a:ext cx="3504234" cy="1382395"/>
          </a:xfrm>
          <a:prstGeom prst="rect">
            <a:avLst/>
          </a:prstGeom>
        </p:spPr>
        <p:txBody>
          <a:bodyPr lIns="0" tIns="0" rIns="0" bIns="0" rtlCol="0" anchor="t">
            <a:spAutoFit/>
          </a:bodyPr>
          <a:lstStyle/>
          <a:p>
            <a:pPr marL="0" lvl="0" indent="0">
              <a:lnSpc>
                <a:spcPts val="2200"/>
              </a:lnSpc>
              <a:spcBef>
                <a:spcPct val="0"/>
              </a:spcBef>
            </a:pPr>
            <a:r>
              <a:rPr lang="en-US" sz="1466" spc="76">
                <a:solidFill>
                  <a:srgbClr val="2B2A2A"/>
                </a:solidFill>
                <a:latin typeface="Barlow SemiCondensed"/>
              </a:rPr>
              <a:t>IoT devices often have limited processing power and storage capacity. Cloud computing addresses this limitation by providing virtually unlimited resources on-demand.</a:t>
            </a:r>
          </a:p>
        </p:txBody>
      </p:sp>
      <p:sp>
        <p:nvSpPr>
          <p:cNvPr id="21" name="TextBox 21"/>
          <p:cNvSpPr txBox="1"/>
          <p:nvPr/>
        </p:nvSpPr>
        <p:spPr>
          <a:xfrm>
            <a:off x="13503201" y="3412535"/>
            <a:ext cx="3504234" cy="339301"/>
          </a:xfrm>
          <a:prstGeom prst="rect">
            <a:avLst/>
          </a:prstGeom>
        </p:spPr>
        <p:txBody>
          <a:bodyPr lIns="0" tIns="0" rIns="0" bIns="0" rtlCol="0" anchor="t">
            <a:spAutoFit/>
          </a:bodyPr>
          <a:lstStyle/>
          <a:p>
            <a:pPr marL="0" lvl="1" indent="0">
              <a:lnSpc>
                <a:spcPts val="2823"/>
              </a:lnSpc>
              <a:spcBef>
                <a:spcPct val="0"/>
              </a:spcBef>
            </a:pPr>
            <a:r>
              <a:rPr lang="en-US" sz="2016" spc="64">
                <a:solidFill>
                  <a:srgbClr val="2B2A2A"/>
                </a:solidFill>
                <a:latin typeface="Barlow Semi-Bold"/>
              </a:rPr>
              <a:t>Cost Optimization:</a:t>
            </a:r>
          </a:p>
        </p:txBody>
      </p:sp>
      <p:sp>
        <p:nvSpPr>
          <p:cNvPr id="22" name="TextBox 22"/>
          <p:cNvSpPr txBox="1"/>
          <p:nvPr/>
        </p:nvSpPr>
        <p:spPr>
          <a:xfrm>
            <a:off x="13503201" y="3847722"/>
            <a:ext cx="3504234" cy="829945"/>
          </a:xfrm>
          <a:prstGeom prst="rect">
            <a:avLst/>
          </a:prstGeom>
        </p:spPr>
        <p:txBody>
          <a:bodyPr lIns="0" tIns="0" rIns="0" bIns="0" rtlCol="0" anchor="t">
            <a:spAutoFit/>
          </a:bodyPr>
          <a:lstStyle/>
          <a:p>
            <a:pPr marL="0" lvl="0" indent="0">
              <a:lnSpc>
                <a:spcPts val="2200"/>
              </a:lnSpc>
              <a:spcBef>
                <a:spcPct val="0"/>
              </a:spcBef>
            </a:pPr>
            <a:r>
              <a:rPr lang="en-US" sz="1466" spc="76">
                <a:solidFill>
                  <a:srgbClr val="2B2A2A"/>
                </a:solidFill>
                <a:latin typeface="Barlow SemiCondensed"/>
              </a:rPr>
              <a:t>Cloud resources follow a pay-as-you-go model, allowing organizations to optimize costs based on actual usage.</a:t>
            </a:r>
          </a:p>
        </p:txBody>
      </p:sp>
      <p:sp>
        <p:nvSpPr>
          <p:cNvPr id="23" name="TextBox 23"/>
          <p:cNvSpPr txBox="1"/>
          <p:nvPr/>
        </p:nvSpPr>
        <p:spPr>
          <a:xfrm>
            <a:off x="8706452" y="6688434"/>
            <a:ext cx="3504234" cy="339301"/>
          </a:xfrm>
          <a:prstGeom prst="rect">
            <a:avLst/>
          </a:prstGeom>
        </p:spPr>
        <p:txBody>
          <a:bodyPr lIns="0" tIns="0" rIns="0" bIns="0" rtlCol="0" anchor="t">
            <a:spAutoFit/>
          </a:bodyPr>
          <a:lstStyle/>
          <a:p>
            <a:pPr marL="0" lvl="1" indent="0">
              <a:lnSpc>
                <a:spcPts val="2823"/>
              </a:lnSpc>
              <a:spcBef>
                <a:spcPct val="0"/>
              </a:spcBef>
            </a:pPr>
            <a:r>
              <a:rPr lang="en-US" sz="2016" spc="64">
                <a:solidFill>
                  <a:srgbClr val="2B2A2A"/>
                </a:solidFill>
                <a:latin typeface="Barlow Semi-Bold"/>
              </a:rPr>
              <a:t>Data Collection Hub:</a:t>
            </a:r>
          </a:p>
        </p:txBody>
      </p:sp>
      <p:sp>
        <p:nvSpPr>
          <p:cNvPr id="24" name="TextBox 24"/>
          <p:cNvSpPr txBox="1"/>
          <p:nvPr/>
        </p:nvSpPr>
        <p:spPr>
          <a:xfrm>
            <a:off x="8706452" y="7151560"/>
            <a:ext cx="3504234" cy="829945"/>
          </a:xfrm>
          <a:prstGeom prst="rect">
            <a:avLst/>
          </a:prstGeom>
        </p:spPr>
        <p:txBody>
          <a:bodyPr lIns="0" tIns="0" rIns="0" bIns="0" rtlCol="0" anchor="t">
            <a:spAutoFit/>
          </a:bodyPr>
          <a:lstStyle/>
          <a:p>
            <a:pPr marL="0" lvl="0" indent="0">
              <a:lnSpc>
                <a:spcPts val="2200"/>
              </a:lnSpc>
              <a:spcBef>
                <a:spcPct val="0"/>
              </a:spcBef>
            </a:pPr>
            <a:r>
              <a:rPr lang="en-US" sz="1466" spc="76">
                <a:solidFill>
                  <a:srgbClr val="2B2A2A"/>
                </a:solidFill>
                <a:latin typeface="Barlow SemiCondensed"/>
              </a:rPr>
              <a:t>Cloud platforms act as a centralized hub for collecting data from diverse IoT devices spread across different locations.</a:t>
            </a:r>
          </a:p>
        </p:txBody>
      </p:sp>
      <p:sp>
        <p:nvSpPr>
          <p:cNvPr id="25" name="TextBox 25"/>
          <p:cNvSpPr txBox="1"/>
          <p:nvPr/>
        </p:nvSpPr>
        <p:spPr>
          <a:xfrm>
            <a:off x="13503201" y="6491439"/>
            <a:ext cx="3504234" cy="691726"/>
          </a:xfrm>
          <a:prstGeom prst="rect">
            <a:avLst/>
          </a:prstGeom>
        </p:spPr>
        <p:txBody>
          <a:bodyPr lIns="0" tIns="0" rIns="0" bIns="0" rtlCol="0" anchor="t">
            <a:spAutoFit/>
          </a:bodyPr>
          <a:lstStyle/>
          <a:p>
            <a:pPr marL="0" lvl="1" indent="0">
              <a:lnSpc>
                <a:spcPts val="2823"/>
              </a:lnSpc>
              <a:spcBef>
                <a:spcPct val="0"/>
              </a:spcBef>
            </a:pPr>
            <a:r>
              <a:rPr lang="en-US" sz="2016" spc="64">
                <a:solidFill>
                  <a:srgbClr val="2B2A2A"/>
                </a:solidFill>
                <a:latin typeface="Barlow Semi-Bold"/>
              </a:rPr>
              <a:t>Remote Management and Control:</a:t>
            </a:r>
          </a:p>
        </p:txBody>
      </p:sp>
      <p:sp>
        <p:nvSpPr>
          <p:cNvPr id="26" name="TextBox 26"/>
          <p:cNvSpPr txBox="1"/>
          <p:nvPr/>
        </p:nvSpPr>
        <p:spPr>
          <a:xfrm>
            <a:off x="13503201" y="7268890"/>
            <a:ext cx="3504234" cy="829945"/>
          </a:xfrm>
          <a:prstGeom prst="rect">
            <a:avLst/>
          </a:prstGeom>
        </p:spPr>
        <p:txBody>
          <a:bodyPr lIns="0" tIns="0" rIns="0" bIns="0" rtlCol="0" anchor="t">
            <a:spAutoFit/>
          </a:bodyPr>
          <a:lstStyle/>
          <a:p>
            <a:pPr marL="0" lvl="0" indent="0">
              <a:lnSpc>
                <a:spcPts val="2200"/>
              </a:lnSpc>
              <a:spcBef>
                <a:spcPct val="0"/>
              </a:spcBef>
            </a:pPr>
            <a:r>
              <a:rPr lang="en-US" sz="1466" spc="76">
                <a:solidFill>
                  <a:srgbClr val="2B2A2A"/>
                </a:solidFill>
                <a:latin typeface="Barlow SemiCondensed"/>
              </a:rPr>
              <a:t>Cloud-based management tools enable administrators to remotely monitor and control IoT devices.</a:t>
            </a:r>
          </a:p>
        </p:txBody>
      </p:sp>
      <p:sp>
        <p:nvSpPr>
          <p:cNvPr id="27" name="TextBox 27"/>
          <p:cNvSpPr txBox="1"/>
          <p:nvPr/>
        </p:nvSpPr>
        <p:spPr>
          <a:xfrm>
            <a:off x="1280565" y="1943545"/>
            <a:ext cx="5797161" cy="2098675"/>
          </a:xfrm>
          <a:prstGeom prst="rect">
            <a:avLst/>
          </a:prstGeom>
        </p:spPr>
        <p:txBody>
          <a:bodyPr lIns="0" tIns="0" rIns="0" bIns="0" rtlCol="0" anchor="t">
            <a:spAutoFit/>
          </a:bodyPr>
          <a:lstStyle/>
          <a:p>
            <a:pPr>
              <a:lnSpc>
                <a:spcPts val="5599"/>
              </a:lnSpc>
            </a:pPr>
            <a:r>
              <a:rPr lang="en-US" sz="3999" spc="167">
                <a:solidFill>
                  <a:srgbClr val="2B2A2A"/>
                </a:solidFill>
                <a:latin typeface="Barlow Bold"/>
              </a:rPr>
              <a:t>INTEGRATION OF IOT AND CLOUD COMPUTING:</a:t>
            </a:r>
          </a:p>
        </p:txBody>
      </p:sp>
      <p:sp>
        <p:nvSpPr>
          <p:cNvPr id="28" name="TextBox 28"/>
          <p:cNvSpPr txBox="1"/>
          <p:nvPr/>
        </p:nvSpPr>
        <p:spPr>
          <a:xfrm>
            <a:off x="9000668" y="1871384"/>
            <a:ext cx="454965" cy="1164360"/>
          </a:xfrm>
          <a:prstGeom prst="rect">
            <a:avLst/>
          </a:prstGeom>
        </p:spPr>
        <p:txBody>
          <a:bodyPr lIns="0" tIns="0" rIns="0" bIns="0" rtlCol="0" anchor="t">
            <a:spAutoFit/>
          </a:bodyPr>
          <a:lstStyle/>
          <a:p>
            <a:pPr algn="ctr">
              <a:lnSpc>
                <a:spcPts val="9518"/>
              </a:lnSpc>
            </a:pPr>
            <a:r>
              <a:rPr lang="en-US" sz="6799">
                <a:solidFill>
                  <a:srgbClr val="2B2A2A"/>
                </a:solidFill>
                <a:latin typeface="Canva Sans Bold"/>
              </a:rPr>
              <a:t>1</a:t>
            </a:r>
          </a:p>
        </p:txBody>
      </p:sp>
      <p:sp>
        <p:nvSpPr>
          <p:cNvPr id="29" name="TextBox 29"/>
          <p:cNvSpPr txBox="1"/>
          <p:nvPr/>
        </p:nvSpPr>
        <p:spPr>
          <a:xfrm>
            <a:off x="13784355" y="1871384"/>
            <a:ext cx="481087" cy="1164360"/>
          </a:xfrm>
          <a:prstGeom prst="rect">
            <a:avLst/>
          </a:prstGeom>
        </p:spPr>
        <p:txBody>
          <a:bodyPr lIns="0" tIns="0" rIns="0" bIns="0" rtlCol="0" anchor="t">
            <a:spAutoFit/>
          </a:bodyPr>
          <a:lstStyle/>
          <a:p>
            <a:pPr algn="ctr">
              <a:lnSpc>
                <a:spcPts val="9518"/>
              </a:lnSpc>
            </a:pPr>
            <a:r>
              <a:rPr lang="en-US" sz="6799">
                <a:solidFill>
                  <a:srgbClr val="2B2A2A"/>
                </a:solidFill>
                <a:latin typeface="Canva Sans Bold"/>
              </a:rPr>
              <a:t>2</a:t>
            </a:r>
          </a:p>
        </p:txBody>
      </p:sp>
      <p:sp>
        <p:nvSpPr>
          <p:cNvPr id="30" name="TextBox 30"/>
          <p:cNvSpPr txBox="1"/>
          <p:nvPr/>
        </p:nvSpPr>
        <p:spPr>
          <a:xfrm>
            <a:off x="8960000" y="5343440"/>
            <a:ext cx="510178" cy="1164360"/>
          </a:xfrm>
          <a:prstGeom prst="rect">
            <a:avLst/>
          </a:prstGeom>
        </p:spPr>
        <p:txBody>
          <a:bodyPr lIns="0" tIns="0" rIns="0" bIns="0" rtlCol="0" anchor="t">
            <a:spAutoFit/>
          </a:bodyPr>
          <a:lstStyle/>
          <a:p>
            <a:pPr algn="ctr">
              <a:lnSpc>
                <a:spcPts val="9518"/>
              </a:lnSpc>
            </a:pPr>
            <a:r>
              <a:rPr lang="en-US" sz="6799">
                <a:solidFill>
                  <a:srgbClr val="2B2A2A"/>
                </a:solidFill>
                <a:latin typeface="Canva Sans Bold"/>
              </a:rPr>
              <a:t>3</a:t>
            </a:r>
          </a:p>
        </p:txBody>
      </p:sp>
      <p:sp>
        <p:nvSpPr>
          <p:cNvPr id="31" name="TextBox 31"/>
          <p:cNvSpPr txBox="1"/>
          <p:nvPr/>
        </p:nvSpPr>
        <p:spPr>
          <a:xfrm>
            <a:off x="13756308" y="5213111"/>
            <a:ext cx="537180" cy="1164360"/>
          </a:xfrm>
          <a:prstGeom prst="rect">
            <a:avLst/>
          </a:prstGeom>
        </p:spPr>
        <p:txBody>
          <a:bodyPr lIns="0" tIns="0" rIns="0" bIns="0" rtlCol="0" anchor="t">
            <a:spAutoFit/>
          </a:bodyPr>
          <a:lstStyle/>
          <a:p>
            <a:pPr algn="ctr">
              <a:lnSpc>
                <a:spcPts val="9518"/>
              </a:lnSpc>
            </a:pPr>
            <a:r>
              <a:rPr lang="en-US" sz="6799">
                <a:solidFill>
                  <a:srgbClr val="2B2A2A"/>
                </a:solidFill>
                <a:latin typeface="Canva Sans Bold"/>
              </a:rPr>
              <a:t>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29056" y="4102809"/>
            <a:ext cx="11629888" cy="2081382"/>
            <a:chOff x="0" y="0"/>
            <a:chExt cx="2642284" cy="472885"/>
          </a:xfrm>
        </p:grpSpPr>
        <p:sp>
          <p:nvSpPr>
            <p:cNvPr id="3" name="Freeform 3"/>
            <p:cNvSpPr/>
            <p:nvPr/>
          </p:nvSpPr>
          <p:spPr>
            <a:xfrm>
              <a:off x="0" y="0"/>
              <a:ext cx="2642284" cy="472885"/>
            </a:xfrm>
            <a:custGeom>
              <a:avLst/>
              <a:gdLst/>
              <a:ahLst/>
              <a:cxnLst/>
              <a:rect l="l" t="t" r="r" b="b"/>
              <a:pathLst>
                <a:path w="2642284" h="472885">
                  <a:moveTo>
                    <a:pt x="13314" y="0"/>
                  </a:moveTo>
                  <a:lnTo>
                    <a:pt x="2628970" y="0"/>
                  </a:lnTo>
                  <a:cubicBezTo>
                    <a:pt x="2636323" y="0"/>
                    <a:pt x="2642284" y="5961"/>
                    <a:pt x="2642284" y="13314"/>
                  </a:cubicBezTo>
                  <a:lnTo>
                    <a:pt x="2642284" y="459572"/>
                  </a:lnTo>
                  <a:cubicBezTo>
                    <a:pt x="2642284" y="463103"/>
                    <a:pt x="2640882" y="466489"/>
                    <a:pt x="2638385" y="468986"/>
                  </a:cubicBezTo>
                  <a:cubicBezTo>
                    <a:pt x="2635888" y="471483"/>
                    <a:pt x="2632502" y="472885"/>
                    <a:pt x="2628970" y="472885"/>
                  </a:cubicBezTo>
                  <a:lnTo>
                    <a:pt x="13314" y="472885"/>
                  </a:lnTo>
                  <a:cubicBezTo>
                    <a:pt x="9783" y="472885"/>
                    <a:pt x="6396" y="471483"/>
                    <a:pt x="3900" y="468986"/>
                  </a:cubicBezTo>
                  <a:cubicBezTo>
                    <a:pt x="1403" y="466489"/>
                    <a:pt x="0" y="463103"/>
                    <a:pt x="0" y="459572"/>
                  </a:cubicBezTo>
                  <a:lnTo>
                    <a:pt x="0" y="13314"/>
                  </a:lnTo>
                  <a:cubicBezTo>
                    <a:pt x="0" y="9783"/>
                    <a:pt x="1403" y="6396"/>
                    <a:pt x="3900" y="3900"/>
                  </a:cubicBezTo>
                  <a:cubicBezTo>
                    <a:pt x="6396" y="1403"/>
                    <a:pt x="9783" y="0"/>
                    <a:pt x="13314" y="0"/>
                  </a:cubicBezTo>
                  <a:close/>
                </a:path>
              </a:pathLst>
            </a:custGeom>
            <a:solidFill>
              <a:srgbClr val="FFFFFF"/>
            </a:solidFill>
            <a:ln w="57150" cap="sq">
              <a:solidFill>
                <a:srgbClr val="53BF9D"/>
              </a:solidFill>
              <a:prstDash val="solid"/>
              <a:miter/>
            </a:ln>
          </p:spPr>
        </p:sp>
        <p:sp>
          <p:nvSpPr>
            <p:cNvPr id="4" name="TextBox 4"/>
            <p:cNvSpPr txBox="1"/>
            <p:nvPr/>
          </p:nvSpPr>
          <p:spPr>
            <a:xfrm>
              <a:off x="0" y="-38100"/>
              <a:ext cx="2642284" cy="510985"/>
            </a:xfrm>
            <a:prstGeom prst="rect">
              <a:avLst/>
            </a:prstGeom>
          </p:spPr>
          <p:txBody>
            <a:bodyPr lIns="50800" tIns="50800" rIns="50800" bIns="50800" rtlCol="0" anchor="ctr"/>
            <a:lstStyle/>
            <a:p>
              <a:pPr algn="ctr">
                <a:lnSpc>
                  <a:spcPts val="2823"/>
                </a:lnSpc>
              </a:pPr>
              <a:endParaRPr/>
            </a:p>
          </p:txBody>
        </p:sp>
      </p:grpSp>
      <p:grpSp>
        <p:nvGrpSpPr>
          <p:cNvPr id="5" name="Group 5"/>
          <p:cNvGrpSpPr/>
          <p:nvPr/>
        </p:nvGrpSpPr>
        <p:grpSpPr>
          <a:xfrm>
            <a:off x="3329056" y="6336591"/>
            <a:ext cx="11629888" cy="2081382"/>
            <a:chOff x="0" y="0"/>
            <a:chExt cx="2642284" cy="472885"/>
          </a:xfrm>
        </p:grpSpPr>
        <p:sp>
          <p:nvSpPr>
            <p:cNvPr id="6" name="Freeform 6"/>
            <p:cNvSpPr/>
            <p:nvPr/>
          </p:nvSpPr>
          <p:spPr>
            <a:xfrm>
              <a:off x="0" y="0"/>
              <a:ext cx="2642284" cy="472885"/>
            </a:xfrm>
            <a:custGeom>
              <a:avLst/>
              <a:gdLst/>
              <a:ahLst/>
              <a:cxnLst/>
              <a:rect l="l" t="t" r="r" b="b"/>
              <a:pathLst>
                <a:path w="2642284" h="472885">
                  <a:moveTo>
                    <a:pt x="13314" y="0"/>
                  </a:moveTo>
                  <a:lnTo>
                    <a:pt x="2628970" y="0"/>
                  </a:lnTo>
                  <a:cubicBezTo>
                    <a:pt x="2636323" y="0"/>
                    <a:pt x="2642284" y="5961"/>
                    <a:pt x="2642284" y="13314"/>
                  </a:cubicBezTo>
                  <a:lnTo>
                    <a:pt x="2642284" y="459572"/>
                  </a:lnTo>
                  <a:cubicBezTo>
                    <a:pt x="2642284" y="463103"/>
                    <a:pt x="2640882" y="466489"/>
                    <a:pt x="2638385" y="468986"/>
                  </a:cubicBezTo>
                  <a:cubicBezTo>
                    <a:pt x="2635888" y="471483"/>
                    <a:pt x="2632502" y="472885"/>
                    <a:pt x="2628970" y="472885"/>
                  </a:cubicBezTo>
                  <a:lnTo>
                    <a:pt x="13314" y="472885"/>
                  </a:lnTo>
                  <a:cubicBezTo>
                    <a:pt x="9783" y="472885"/>
                    <a:pt x="6396" y="471483"/>
                    <a:pt x="3900" y="468986"/>
                  </a:cubicBezTo>
                  <a:cubicBezTo>
                    <a:pt x="1403" y="466489"/>
                    <a:pt x="0" y="463103"/>
                    <a:pt x="0" y="459572"/>
                  </a:cubicBezTo>
                  <a:lnTo>
                    <a:pt x="0" y="13314"/>
                  </a:lnTo>
                  <a:cubicBezTo>
                    <a:pt x="0" y="9783"/>
                    <a:pt x="1403" y="6396"/>
                    <a:pt x="3900" y="3900"/>
                  </a:cubicBezTo>
                  <a:cubicBezTo>
                    <a:pt x="6396" y="1403"/>
                    <a:pt x="9783" y="0"/>
                    <a:pt x="13314" y="0"/>
                  </a:cubicBezTo>
                  <a:close/>
                </a:path>
              </a:pathLst>
            </a:custGeom>
            <a:solidFill>
              <a:srgbClr val="FFFFFF"/>
            </a:solidFill>
            <a:ln w="57150" cap="sq">
              <a:solidFill>
                <a:srgbClr val="FFC54D"/>
              </a:solidFill>
              <a:prstDash val="solid"/>
              <a:miter/>
            </a:ln>
          </p:spPr>
        </p:sp>
        <p:sp>
          <p:nvSpPr>
            <p:cNvPr id="7" name="TextBox 7"/>
            <p:cNvSpPr txBox="1"/>
            <p:nvPr/>
          </p:nvSpPr>
          <p:spPr>
            <a:xfrm>
              <a:off x="0" y="-38100"/>
              <a:ext cx="2642284" cy="510985"/>
            </a:xfrm>
            <a:prstGeom prst="rect">
              <a:avLst/>
            </a:prstGeom>
          </p:spPr>
          <p:txBody>
            <a:bodyPr lIns="50800" tIns="50800" rIns="50800" bIns="50800" rtlCol="0" anchor="ctr"/>
            <a:lstStyle/>
            <a:p>
              <a:pPr algn="ctr">
                <a:lnSpc>
                  <a:spcPts val="2823"/>
                </a:lnSpc>
              </a:pPr>
              <a:endParaRPr/>
            </a:p>
          </p:txBody>
        </p:sp>
      </p:grpSp>
      <p:sp>
        <p:nvSpPr>
          <p:cNvPr id="8" name="TextBox 8"/>
          <p:cNvSpPr txBox="1"/>
          <p:nvPr/>
        </p:nvSpPr>
        <p:spPr>
          <a:xfrm>
            <a:off x="4950555" y="7123110"/>
            <a:ext cx="9573932" cy="952997"/>
          </a:xfrm>
          <a:prstGeom prst="rect">
            <a:avLst/>
          </a:prstGeom>
        </p:spPr>
        <p:txBody>
          <a:bodyPr lIns="0" tIns="0" rIns="0" bIns="0" rtlCol="0" anchor="t">
            <a:spAutoFit/>
          </a:bodyPr>
          <a:lstStyle/>
          <a:p>
            <a:pPr>
              <a:lnSpc>
                <a:spcPts val="2550"/>
              </a:lnSpc>
            </a:pPr>
            <a:r>
              <a:rPr lang="en-US" sz="1700" spc="88">
                <a:solidFill>
                  <a:srgbClr val="2B2A2A"/>
                </a:solidFill>
                <a:latin typeface="Barlow SemiCondensed"/>
              </a:rPr>
              <a:t>General Electric (GE) utilizes IoT and cloud computing for its Predix platform, offering industrial solutions for monitoring and optimizing machinery performance. </a:t>
            </a:r>
          </a:p>
          <a:p>
            <a:pPr marL="0" lvl="0" indent="0">
              <a:lnSpc>
                <a:spcPts val="2550"/>
              </a:lnSpc>
              <a:spcBef>
                <a:spcPct val="0"/>
              </a:spcBef>
            </a:pPr>
            <a:endParaRPr lang="en-US" sz="1700" spc="88">
              <a:solidFill>
                <a:srgbClr val="2B2A2A"/>
              </a:solidFill>
              <a:latin typeface="Barlow SemiCondensed"/>
            </a:endParaRPr>
          </a:p>
        </p:txBody>
      </p:sp>
      <p:grpSp>
        <p:nvGrpSpPr>
          <p:cNvPr id="9" name="Group 9"/>
          <p:cNvGrpSpPr/>
          <p:nvPr/>
        </p:nvGrpSpPr>
        <p:grpSpPr>
          <a:xfrm>
            <a:off x="3329056" y="1869027"/>
            <a:ext cx="11629888" cy="2081382"/>
            <a:chOff x="0" y="0"/>
            <a:chExt cx="2642284" cy="472885"/>
          </a:xfrm>
        </p:grpSpPr>
        <p:sp>
          <p:nvSpPr>
            <p:cNvPr id="10" name="Freeform 10"/>
            <p:cNvSpPr/>
            <p:nvPr/>
          </p:nvSpPr>
          <p:spPr>
            <a:xfrm>
              <a:off x="0" y="0"/>
              <a:ext cx="2642284" cy="472885"/>
            </a:xfrm>
            <a:custGeom>
              <a:avLst/>
              <a:gdLst/>
              <a:ahLst/>
              <a:cxnLst/>
              <a:rect l="l" t="t" r="r" b="b"/>
              <a:pathLst>
                <a:path w="2642284" h="472885">
                  <a:moveTo>
                    <a:pt x="13314" y="0"/>
                  </a:moveTo>
                  <a:lnTo>
                    <a:pt x="2628970" y="0"/>
                  </a:lnTo>
                  <a:cubicBezTo>
                    <a:pt x="2636323" y="0"/>
                    <a:pt x="2642284" y="5961"/>
                    <a:pt x="2642284" y="13314"/>
                  </a:cubicBezTo>
                  <a:lnTo>
                    <a:pt x="2642284" y="459572"/>
                  </a:lnTo>
                  <a:cubicBezTo>
                    <a:pt x="2642284" y="463103"/>
                    <a:pt x="2640882" y="466489"/>
                    <a:pt x="2638385" y="468986"/>
                  </a:cubicBezTo>
                  <a:cubicBezTo>
                    <a:pt x="2635888" y="471483"/>
                    <a:pt x="2632502" y="472885"/>
                    <a:pt x="2628970" y="472885"/>
                  </a:cubicBezTo>
                  <a:lnTo>
                    <a:pt x="13314" y="472885"/>
                  </a:lnTo>
                  <a:cubicBezTo>
                    <a:pt x="9783" y="472885"/>
                    <a:pt x="6396" y="471483"/>
                    <a:pt x="3900" y="468986"/>
                  </a:cubicBezTo>
                  <a:cubicBezTo>
                    <a:pt x="1403" y="466489"/>
                    <a:pt x="0" y="463103"/>
                    <a:pt x="0" y="459572"/>
                  </a:cubicBezTo>
                  <a:lnTo>
                    <a:pt x="0" y="13314"/>
                  </a:lnTo>
                  <a:cubicBezTo>
                    <a:pt x="0" y="9783"/>
                    <a:pt x="1403" y="6396"/>
                    <a:pt x="3900" y="3900"/>
                  </a:cubicBezTo>
                  <a:cubicBezTo>
                    <a:pt x="6396" y="1403"/>
                    <a:pt x="9783" y="0"/>
                    <a:pt x="13314" y="0"/>
                  </a:cubicBezTo>
                  <a:close/>
                </a:path>
              </a:pathLst>
            </a:custGeom>
            <a:solidFill>
              <a:srgbClr val="FFFFFF"/>
            </a:solidFill>
            <a:ln w="57150" cap="sq">
              <a:solidFill>
                <a:srgbClr val="FFC5C5"/>
              </a:solidFill>
              <a:prstDash val="solid"/>
              <a:miter/>
            </a:ln>
          </p:spPr>
        </p:sp>
        <p:sp>
          <p:nvSpPr>
            <p:cNvPr id="11" name="TextBox 11"/>
            <p:cNvSpPr txBox="1"/>
            <p:nvPr/>
          </p:nvSpPr>
          <p:spPr>
            <a:xfrm>
              <a:off x="0" y="-38100"/>
              <a:ext cx="2642284" cy="510985"/>
            </a:xfrm>
            <a:prstGeom prst="rect">
              <a:avLst/>
            </a:prstGeom>
          </p:spPr>
          <p:txBody>
            <a:bodyPr lIns="50800" tIns="50800" rIns="50800" bIns="50800" rtlCol="0" anchor="ctr"/>
            <a:lstStyle/>
            <a:p>
              <a:pPr algn="ctr">
                <a:lnSpc>
                  <a:spcPts val="2823"/>
                </a:lnSpc>
              </a:pPr>
              <a:endParaRPr/>
            </a:p>
          </p:txBody>
        </p:sp>
      </p:grpSp>
      <p:sp>
        <p:nvSpPr>
          <p:cNvPr id="12" name="Freeform 12"/>
          <p:cNvSpPr/>
          <p:nvPr/>
        </p:nvSpPr>
        <p:spPr>
          <a:xfrm>
            <a:off x="3834289" y="2468974"/>
            <a:ext cx="550929" cy="881487"/>
          </a:xfrm>
          <a:custGeom>
            <a:avLst/>
            <a:gdLst/>
            <a:ahLst/>
            <a:cxnLst/>
            <a:rect l="l" t="t" r="r" b="b"/>
            <a:pathLst>
              <a:path w="550929" h="881487">
                <a:moveTo>
                  <a:pt x="0" y="0"/>
                </a:moveTo>
                <a:lnTo>
                  <a:pt x="550929" y="0"/>
                </a:lnTo>
                <a:lnTo>
                  <a:pt x="550929" y="881487"/>
                </a:lnTo>
                <a:lnTo>
                  <a:pt x="0" y="881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834289" y="4702757"/>
            <a:ext cx="550929" cy="881487"/>
          </a:xfrm>
          <a:custGeom>
            <a:avLst/>
            <a:gdLst/>
            <a:ahLst/>
            <a:cxnLst/>
            <a:rect l="l" t="t" r="r" b="b"/>
            <a:pathLst>
              <a:path w="550929" h="881487">
                <a:moveTo>
                  <a:pt x="0" y="0"/>
                </a:moveTo>
                <a:lnTo>
                  <a:pt x="550929" y="0"/>
                </a:lnTo>
                <a:lnTo>
                  <a:pt x="550929" y="881486"/>
                </a:lnTo>
                <a:lnTo>
                  <a:pt x="0" y="8814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3806743" y="6852677"/>
            <a:ext cx="606022" cy="881487"/>
          </a:xfrm>
          <a:custGeom>
            <a:avLst/>
            <a:gdLst/>
            <a:ahLst/>
            <a:cxnLst/>
            <a:rect l="l" t="t" r="r" b="b"/>
            <a:pathLst>
              <a:path w="606022" h="881487">
                <a:moveTo>
                  <a:pt x="0" y="0"/>
                </a:moveTo>
                <a:lnTo>
                  <a:pt x="606022" y="0"/>
                </a:lnTo>
                <a:lnTo>
                  <a:pt x="606022" y="881487"/>
                </a:lnTo>
                <a:lnTo>
                  <a:pt x="0" y="8814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6132062" y="981075"/>
            <a:ext cx="6288538"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REAL WORLD EXAMPLES</a:t>
            </a:r>
          </a:p>
        </p:txBody>
      </p:sp>
      <p:sp>
        <p:nvSpPr>
          <p:cNvPr id="16" name="TextBox 16"/>
          <p:cNvSpPr txBox="1"/>
          <p:nvPr/>
        </p:nvSpPr>
        <p:spPr>
          <a:xfrm>
            <a:off x="4950555" y="4396689"/>
            <a:ext cx="9573932" cy="396787"/>
          </a:xfrm>
          <a:prstGeom prst="rect">
            <a:avLst/>
          </a:prstGeom>
        </p:spPr>
        <p:txBody>
          <a:bodyPr lIns="0" tIns="0" rIns="0" bIns="0" rtlCol="0" anchor="t">
            <a:spAutoFit/>
          </a:bodyPr>
          <a:lstStyle/>
          <a:p>
            <a:pPr marL="0" lvl="1" indent="0">
              <a:lnSpc>
                <a:spcPts val="3272"/>
              </a:lnSpc>
              <a:spcBef>
                <a:spcPct val="0"/>
              </a:spcBef>
            </a:pPr>
            <a:r>
              <a:rPr lang="en-US" sz="2337" spc="74">
                <a:solidFill>
                  <a:srgbClr val="2B2A2A"/>
                </a:solidFill>
                <a:latin typeface="Barlow Semi-Bold"/>
              </a:rPr>
              <a:t>Healthcare Monitoring</a:t>
            </a:r>
          </a:p>
        </p:txBody>
      </p:sp>
      <p:sp>
        <p:nvSpPr>
          <p:cNvPr id="17" name="TextBox 17"/>
          <p:cNvSpPr txBox="1"/>
          <p:nvPr/>
        </p:nvSpPr>
        <p:spPr>
          <a:xfrm>
            <a:off x="4950555" y="4889328"/>
            <a:ext cx="9573932" cy="952997"/>
          </a:xfrm>
          <a:prstGeom prst="rect">
            <a:avLst/>
          </a:prstGeom>
        </p:spPr>
        <p:txBody>
          <a:bodyPr lIns="0" tIns="0" rIns="0" bIns="0" rtlCol="0" anchor="t">
            <a:spAutoFit/>
          </a:bodyPr>
          <a:lstStyle/>
          <a:p>
            <a:pPr>
              <a:lnSpc>
                <a:spcPts val="2550"/>
              </a:lnSpc>
            </a:pPr>
            <a:r>
              <a:rPr lang="en-US" sz="1700" spc="88">
                <a:solidFill>
                  <a:srgbClr val="2B2A2A"/>
                </a:solidFill>
                <a:latin typeface="Barlow SemiCondensed"/>
              </a:rPr>
              <a:t>Fitbit, a company now part of Google, integrates IoT devices with cloud platforms for fitness tracking and health monitoring. </a:t>
            </a:r>
          </a:p>
          <a:p>
            <a:pPr marL="0" lvl="0" indent="0">
              <a:lnSpc>
                <a:spcPts val="2550"/>
              </a:lnSpc>
              <a:spcBef>
                <a:spcPct val="0"/>
              </a:spcBef>
            </a:pPr>
            <a:endParaRPr lang="en-US" sz="1700" spc="88">
              <a:solidFill>
                <a:srgbClr val="2B2A2A"/>
              </a:solidFill>
              <a:latin typeface="Barlow SemiCondensed"/>
            </a:endParaRPr>
          </a:p>
        </p:txBody>
      </p:sp>
      <p:sp>
        <p:nvSpPr>
          <p:cNvPr id="18" name="TextBox 18"/>
          <p:cNvSpPr txBox="1"/>
          <p:nvPr/>
        </p:nvSpPr>
        <p:spPr>
          <a:xfrm>
            <a:off x="4950555" y="6630471"/>
            <a:ext cx="9573932" cy="396787"/>
          </a:xfrm>
          <a:prstGeom prst="rect">
            <a:avLst/>
          </a:prstGeom>
        </p:spPr>
        <p:txBody>
          <a:bodyPr lIns="0" tIns="0" rIns="0" bIns="0" rtlCol="0" anchor="t">
            <a:spAutoFit/>
          </a:bodyPr>
          <a:lstStyle/>
          <a:p>
            <a:pPr marL="0" lvl="1" indent="0">
              <a:lnSpc>
                <a:spcPts val="3272"/>
              </a:lnSpc>
              <a:spcBef>
                <a:spcPct val="0"/>
              </a:spcBef>
            </a:pPr>
            <a:r>
              <a:rPr lang="en-US" sz="2337" spc="74">
                <a:solidFill>
                  <a:srgbClr val="2B2A2A"/>
                </a:solidFill>
                <a:latin typeface="Barlow Semi-Bold"/>
              </a:rPr>
              <a:t>Industrial IoT </a:t>
            </a:r>
          </a:p>
        </p:txBody>
      </p:sp>
      <p:sp>
        <p:nvSpPr>
          <p:cNvPr id="19" name="TextBox 19"/>
          <p:cNvSpPr txBox="1"/>
          <p:nvPr/>
        </p:nvSpPr>
        <p:spPr>
          <a:xfrm>
            <a:off x="4950555" y="2162907"/>
            <a:ext cx="9573932" cy="396787"/>
          </a:xfrm>
          <a:prstGeom prst="rect">
            <a:avLst/>
          </a:prstGeom>
        </p:spPr>
        <p:txBody>
          <a:bodyPr lIns="0" tIns="0" rIns="0" bIns="0" rtlCol="0" anchor="t">
            <a:spAutoFit/>
          </a:bodyPr>
          <a:lstStyle/>
          <a:p>
            <a:pPr marL="0" lvl="1" indent="0">
              <a:lnSpc>
                <a:spcPts val="3272"/>
              </a:lnSpc>
              <a:spcBef>
                <a:spcPct val="0"/>
              </a:spcBef>
            </a:pPr>
            <a:r>
              <a:rPr lang="en-US" sz="2337" spc="74">
                <a:solidFill>
                  <a:srgbClr val="2B2A2A"/>
                </a:solidFill>
                <a:latin typeface="Barlow Semi-Bold"/>
              </a:rPr>
              <a:t>Smart Home Automation</a:t>
            </a:r>
          </a:p>
        </p:txBody>
      </p:sp>
      <p:sp>
        <p:nvSpPr>
          <p:cNvPr id="20" name="TextBox 20"/>
          <p:cNvSpPr txBox="1"/>
          <p:nvPr/>
        </p:nvSpPr>
        <p:spPr>
          <a:xfrm>
            <a:off x="4950555" y="2655546"/>
            <a:ext cx="9573932" cy="952997"/>
          </a:xfrm>
          <a:prstGeom prst="rect">
            <a:avLst/>
          </a:prstGeom>
        </p:spPr>
        <p:txBody>
          <a:bodyPr lIns="0" tIns="0" rIns="0" bIns="0" rtlCol="0" anchor="t">
            <a:spAutoFit/>
          </a:bodyPr>
          <a:lstStyle/>
          <a:p>
            <a:pPr>
              <a:lnSpc>
                <a:spcPts val="2550"/>
              </a:lnSpc>
            </a:pPr>
            <a:r>
              <a:rPr lang="en-US" sz="1700" spc="88">
                <a:solidFill>
                  <a:srgbClr val="2B2A2A"/>
                </a:solidFill>
                <a:latin typeface="Barlow SemiCondensed"/>
              </a:rPr>
              <a:t>Amazon's Alexa and Google Home use IoT devices with cloud integration for smart  home automation, allowing users to control  and monitor devices through voice commands. </a:t>
            </a:r>
          </a:p>
          <a:p>
            <a:pPr marL="0" lvl="0" indent="0">
              <a:lnSpc>
                <a:spcPts val="2550"/>
              </a:lnSpc>
              <a:spcBef>
                <a:spcPct val="0"/>
              </a:spcBef>
            </a:pPr>
            <a:endParaRPr lang="en-US" sz="1700" spc="88">
              <a:solidFill>
                <a:srgbClr val="2B2A2A"/>
              </a:solidFill>
              <a:latin typeface="Barlow Semi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9144000" y="2599682"/>
            <a:ext cx="8550648" cy="5087636"/>
          </a:xfrm>
          <a:custGeom>
            <a:avLst/>
            <a:gdLst/>
            <a:ahLst/>
            <a:cxnLst/>
            <a:rect l="l" t="t" r="r" b="b"/>
            <a:pathLst>
              <a:path w="8550648" h="5087636">
                <a:moveTo>
                  <a:pt x="0" y="0"/>
                </a:moveTo>
                <a:lnTo>
                  <a:pt x="8550648" y="0"/>
                </a:lnTo>
                <a:lnTo>
                  <a:pt x="8550648" y="5087636"/>
                </a:lnTo>
                <a:lnTo>
                  <a:pt x="0" y="5087636"/>
                </a:lnTo>
                <a:lnTo>
                  <a:pt x="0" y="0"/>
                </a:lnTo>
                <a:close/>
              </a:path>
            </a:pathLst>
          </a:custGeom>
          <a:blipFill>
            <a:blip r:embed="rId2"/>
            <a:stretch>
              <a:fillRect/>
            </a:stretch>
          </a:blipFill>
        </p:spPr>
      </p:sp>
      <p:sp>
        <p:nvSpPr>
          <p:cNvPr id="3" name="Freeform 3"/>
          <p:cNvSpPr/>
          <p:nvPr/>
        </p:nvSpPr>
        <p:spPr>
          <a:xfrm>
            <a:off x="1028700" y="2794552"/>
            <a:ext cx="7315200" cy="36576"/>
          </a:xfrm>
          <a:custGeom>
            <a:avLst/>
            <a:gdLst/>
            <a:ahLst/>
            <a:cxnLst/>
            <a:rect l="l" t="t" r="r" b="b"/>
            <a:pathLst>
              <a:path w="7315200" h="36576">
                <a:moveTo>
                  <a:pt x="0" y="0"/>
                </a:moveTo>
                <a:lnTo>
                  <a:pt x="7315200" y="0"/>
                </a:lnTo>
                <a:lnTo>
                  <a:pt x="7315200" y="36576"/>
                </a:lnTo>
                <a:lnTo>
                  <a:pt x="0" y="365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492446" y="1980004"/>
            <a:ext cx="367975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INTRODUCTION</a:t>
            </a:r>
          </a:p>
        </p:txBody>
      </p:sp>
      <p:sp>
        <p:nvSpPr>
          <p:cNvPr id="5" name="TextBox 5"/>
          <p:cNvSpPr txBox="1"/>
          <p:nvPr/>
        </p:nvSpPr>
        <p:spPr>
          <a:xfrm>
            <a:off x="809725" y="3279844"/>
            <a:ext cx="7987199" cy="2625027"/>
          </a:xfrm>
          <a:prstGeom prst="rect">
            <a:avLst/>
          </a:prstGeom>
        </p:spPr>
        <p:txBody>
          <a:bodyPr lIns="0" tIns="0" rIns="0" bIns="0" rtlCol="0" anchor="t">
            <a:spAutoFit/>
          </a:bodyPr>
          <a:lstStyle/>
          <a:p>
            <a:pPr algn="ctr">
              <a:lnSpc>
                <a:spcPts val="2973"/>
              </a:lnSpc>
              <a:spcBef>
                <a:spcPct val="0"/>
              </a:spcBef>
            </a:pPr>
            <a:r>
              <a:rPr lang="en-US" sz="2287" spc="-45">
                <a:solidFill>
                  <a:srgbClr val="000000"/>
                </a:solidFill>
                <a:latin typeface="Poppins"/>
              </a:rPr>
              <a:t>A new era of data management and communication has been brought about by the convergence of two breakthrough technologies in recent years: cloud computing and the Internet of Things (IoT). This paradigm change has created a wealth of potential for efficiency and creativity in addition to changing the way we view and use technology. </a:t>
            </a:r>
          </a:p>
        </p:txBody>
      </p:sp>
      <p:sp>
        <p:nvSpPr>
          <p:cNvPr id="6" name="Freeform 6"/>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F4F4F4"/>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44727" y="5827568"/>
            <a:ext cx="15217533" cy="2348669"/>
          </a:xfrm>
          <a:prstGeom prst="rect">
            <a:avLst/>
          </a:prstGeom>
        </p:spPr>
        <p:txBody>
          <a:bodyPr lIns="0" tIns="0" rIns="0" bIns="0" rtlCol="0" anchor="t">
            <a:spAutoFit/>
          </a:bodyPr>
          <a:lstStyle/>
          <a:p>
            <a:pPr>
              <a:lnSpc>
                <a:spcPts val="3119"/>
              </a:lnSpc>
            </a:pPr>
            <a:r>
              <a:rPr lang="en-US" sz="1949">
                <a:solidFill>
                  <a:srgbClr val="545454"/>
                </a:solidFill>
                <a:latin typeface="Poppins"/>
              </a:rPr>
              <a:t>In conclusion, connecting gadgets to the internet and cloud systems is increasingly important as more devices emerge. Despite the usefulness, there are current issues with tools and manual efforts leading to mistakes. Our study explores the existing landscape using a special approach, revealing both positive and negative aspects. As technology advances, especially with edge computing, Big Data, blockchain, industrial 5.0, 5G, and AI, there are promising opportunities for businesses and researchers. The future looks bright, anticipating more connected gadgets and apps, enhancing data collection, improving operations, and creating opportunities in the field.</a:t>
            </a:r>
          </a:p>
        </p:txBody>
      </p:sp>
      <p:sp>
        <p:nvSpPr>
          <p:cNvPr id="6" name="TextBox 6"/>
          <p:cNvSpPr txBox="1"/>
          <p:nvPr/>
        </p:nvSpPr>
        <p:spPr>
          <a:xfrm>
            <a:off x="1544727" y="2546276"/>
            <a:ext cx="4668112" cy="904875"/>
          </a:xfrm>
          <a:prstGeom prst="rect">
            <a:avLst/>
          </a:prstGeom>
        </p:spPr>
        <p:txBody>
          <a:bodyPr lIns="0" tIns="0" rIns="0" bIns="0" rtlCol="0" anchor="t">
            <a:spAutoFit/>
          </a:bodyPr>
          <a:lstStyle/>
          <a:p>
            <a:pPr>
              <a:lnSpc>
                <a:spcPts val="6719"/>
              </a:lnSpc>
            </a:pPr>
            <a:r>
              <a:rPr lang="en-US" sz="5599">
                <a:solidFill>
                  <a:srgbClr val="000000"/>
                </a:solidFill>
                <a:latin typeface="Poppins Bold"/>
              </a:rPr>
              <a:t>Conclusion</a:t>
            </a:r>
          </a:p>
        </p:txBody>
      </p:sp>
      <p:sp>
        <p:nvSpPr>
          <p:cNvPr id="7" name="Freeform 7"/>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0" y="4255742"/>
            <a:ext cx="6212838" cy="288733"/>
            <a:chOff x="0" y="0"/>
            <a:chExt cx="1636303" cy="76045"/>
          </a:xfrm>
        </p:grpSpPr>
        <p:sp>
          <p:nvSpPr>
            <p:cNvPr id="9" name="Freeform 9"/>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0" name="TextBox 10"/>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1" name="AutoShape 11"/>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4727" y="2546276"/>
            <a:ext cx="4668112" cy="904875"/>
          </a:xfrm>
          <a:prstGeom prst="rect">
            <a:avLst/>
          </a:prstGeom>
        </p:spPr>
        <p:txBody>
          <a:bodyPr lIns="0" tIns="0" rIns="0" bIns="0" rtlCol="0" anchor="t">
            <a:spAutoFit/>
          </a:bodyPr>
          <a:lstStyle/>
          <a:p>
            <a:pPr>
              <a:lnSpc>
                <a:spcPts val="6719"/>
              </a:lnSpc>
            </a:pPr>
            <a:r>
              <a:rPr lang="en-US" sz="5599">
                <a:solidFill>
                  <a:srgbClr val="000000"/>
                </a:solidFill>
                <a:latin typeface="Poppins Bold"/>
              </a:rPr>
              <a:t>THANKYOU!</a:t>
            </a:r>
          </a:p>
        </p:txBody>
      </p:sp>
      <p:grpSp>
        <p:nvGrpSpPr>
          <p:cNvPr id="3" name="Group 3"/>
          <p:cNvGrpSpPr/>
          <p:nvPr/>
        </p:nvGrpSpPr>
        <p:grpSpPr>
          <a:xfrm>
            <a:off x="0" y="4255742"/>
            <a:ext cx="6212838" cy="288733"/>
            <a:chOff x="0" y="0"/>
            <a:chExt cx="1636303" cy="76045"/>
          </a:xfrm>
        </p:grpSpPr>
        <p:sp>
          <p:nvSpPr>
            <p:cNvPr id="4" name="Freeform 4"/>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5" name="TextBox 5"/>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0797" y="2610730"/>
            <a:ext cx="7598309" cy="5065539"/>
          </a:xfrm>
          <a:custGeom>
            <a:avLst/>
            <a:gdLst/>
            <a:ahLst/>
            <a:cxnLst/>
            <a:rect l="l" t="t" r="r" b="b"/>
            <a:pathLst>
              <a:path w="7598309" h="5065539">
                <a:moveTo>
                  <a:pt x="0" y="0"/>
                </a:moveTo>
                <a:lnTo>
                  <a:pt x="7598309" y="0"/>
                </a:lnTo>
                <a:lnTo>
                  <a:pt x="7598309" y="5065540"/>
                </a:lnTo>
                <a:lnTo>
                  <a:pt x="0" y="5065540"/>
                </a:lnTo>
                <a:lnTo>
                  <a:pt x="0" y="0"/>
                </a:lnTo>
                <a:close/>
              </a:path>
            </a:pathLst>
          </a:custGeom>
          <a:blipFill>
            <a:blip r:embed="rId2"/>
            <a:stretch>
              <a:fillRect/>
            </a:stretch>
          </a:blipFill>
          <a:ln cap="sq">
            <a:noFill/>
            <a:prstDash val="solid"/>
            <a:miter/>
          </a:ln>
        </p:spPr>
      </p:sp>
      <p:sp>
        <p:nvSpPr>
          <p:cNvPr id="3" name="TextBox 3"/>
          <p:cNvSpPr txBox="1"/>
          <p:nvPr/>
        </p:nvSpPr>
        <p:spPr>
          <a:xfrm>
            <a:off x="9144000" y="3722941"/>
            <a:ext cx="6147885" cy="2091582"/>
          </a:xfrm>
          <a:prstGeom prst="rect">
            <a:avLst/>
          </a:prstGeom>
        </p:spPr>
        <p:txBody>
          <a:bodyPr lIns="0" tIns="0" rIns="0" bIns="0" rtlCol="0" anchor="t">
            <a:spAutoFit/>
          </a:bodyPr>
          <a:lstStyle/>
          <a:p>
            <a:pPr algn="just">
              <a:lnSpc>
                <a:spcPts val="3326"/>
              </a:lnSpc>
              <a:spcBef>
                <a:spcPct val="0"/>
              </a:spcBef>
            </a:pPr>
            <a:r>
              <a:rPr lang="en-US" sz="2558" spc="-51">
                <a:solidFill>
                  <a:srgbClr val="000000"/>
                </a:solidFill>
                <a:latin typeface="Barlow SemiCondensed"/>
              </a:rPr>
              <a:t>The Internet of Things (IoT) describes the network of physical objects—“things”—that are embedded with sensors, software, and other technologies for the purpose of connecting and exchanging data with other devices and systems over the internet.</a:t>
            </a:r>
          </a:p>
        </p:txBody>
      </p:sp>
      <p:sp>
        <p:nvSpPr>
          <p:cNvPr id="4" name="TextBox 4"/>
          <p:cNvSpPr txBox="1"/>
          <p:nvPr/>
        </p:nvSpPr>
        <p:spPr>
          <a:xfrm>
            <a:off x="6663630" y="981075"/>
            <a:ext cx="5299770"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INTERNET OF THINGS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flipH="1" flipV="1">
            <a:off x="3674678" y="4138634"/>
            <a:ext cx="10921772" cy="0"/>
          </a:xfrm>
          <a:prstGeom prst="line">
            <a:avLst/>
          </a:prstGeom>
          <a:ln w="28575" cap="flat">
            <a:solidFill>
              <a:srgbClr val="3C5679"/>
            </a:solidFill>
            <a:prstDash val="sysDash"/>
            <a:headEnd type="none" w="sm" len="sm"/>
            <a:tailEnd type="none" w="sm" len="sm"/>
          </a:ln>
        </p:spPr>
      </p:sp>
      <p:sp>
        <p:nvSpPr>
          <p:cNvPr id="3" name="AutoShape 3"/>
          <p:cNvSpPr/>
          <p:nvPr/>
        </p:nvSpPr>
        <p:spPr>
          <a:xfrm>
            <a:off x="3660391" y="4138634"/>
            <a:ext cx="0" cy="1347297"/>
          </a:xfrm>
          <a:prstGeom prst="line">
            <a:avLst/>
          </a:prstGeom>
          <a:ln w="28575" cap="flat">
            <a:solidFill>
              <a:srgbClr val="3C5679"/>
            </a:solidFill>
            <a:prstDash val="sysDash"/>
            <a:headEnd type="none" w="sm" len="sm"/>
            <a:tailEnd type="none" w="sm" len="sm"/>
          </a:ln>
        </p:spPr>
      </p:sp>
      <p:sp>
        <p:nvSpPr>
          <p:cNvPr id="4" name="Freeform 4"/>
          <p:cNvSpPr/>
          <p:nvPr/>
        </p:nvSpPr>
        <p:spPr>
          <a:xfrm>
            <a:off x="2979523" y="5547524"/>
            <a:ext cx="1550411" cy="1201568"/>
          </a:xfrm>
          <a:custGeom>
            <a:avLst/>
            <a:gdLst/>
            <a:ahLst/>
            <a:cxnLst/>
            <a:rect l="l" t="t" r="r" b="b"/>
            <a:pathLst>
              <a:path w="1550411" h="1201568">
                <a:moveTo>
                  <a:pt x="0" y="0"/>
                </a:moveTo>
                <a:lnTo>
                  <a:pt x="1550411" y="0"/>
                </a:lnTo>
                <a:lnTo>
                  <a:pt x="1550411" y="1201569"/>
                </a:lnTo>
                <a:lnTo>
                  <a:pt x="0" y="1201569"/>
                </a:lnTo>
                <a:lnTo>
                  <a:pt x="0" y="0"/>
                </a:lnTo>
                <a:close/>
              </a:path>
            </a:pathLst>
          </a:custGeom>
          <a:blipFill>
            <a:blip r:embed="rId2"/>
            <a:stretch>
              <a:fillRect/>
            </a:stretch>
          </a:blipFill>
        </p:spPr>
      </p:sp>
      <p:sp>
        <p:nvSpPr>
          <p:cNvPr id="5" name="AutoShape 5"/>
          <p:cNvSpPr/>
          <p:nvPr/>
        </p:nvSpPr>
        <p:spPr>
          <a:xfrm>
            <a:off x="5895329" y="4138634"/>
            <a:ext cx="0" cy="1347297"/>
          </a:xfrm>
          <a:prstGeom prst="line">
            <a:avLst/>
          </a:prstGeom>
          <a:ln w="28575" cap="flat">
            <a:solidFill>
              <a:srgbClr val="3C5679"/>
            </a:solidFill>
            <a:prstDash val="sysDash"/>
            <a:headEnd type="none" w="sm" len="sm"/>
            <a:tailEnd type="none" w="sm" len="sm"/>
          </a:ln>
        </p:spPr>
      </p:sp>
      <p:sp>
        <p:nvSpPr>
          <p:cNvPr id="6" name="Freeform 6"/>
          <p:cNvSpPr/>
          <p:nvPr/>
        </p:nvSpPr>
        <p:spPr>
          <a:xfrm>
            <a:off x="5154506" y="5648494"/>
            <a:ext cx="1481647" cy="1039005"/>
          </a:xfrm>
          <a:custGeom>
            <a:avLst/>
            <a:gdLst/>
            <a:ahLst/>
            <a:cxnLst/>
            <a:rect l="l" t="t" r="r" b="b"/>
            <a:pathLst>
              <a:path w="1481647" h="1039005">
                <a:moveTo>
                  <a:pt x="0" y="0"/>
                </a:moveTo>
                <a:lnTo>
                  <a:pt x="1481647" y="0"/>
                </a:lnTo>
                <a:lnTo>
                  <a:pt x="1481647" y="1039005"/>
                </a:lnTo>
                <a:lnTo>
                  <a:pt x="0" y="10390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474578" y="5609118"/>
            <a:ext cx="1078381" cy="1078381"/>
          </a:xfrm>
          <a:custGeom>
            <a:avLst/>
            <a:gdLst/>
            <a:ahLst/>
            <a:cxnLst/>
            <a:rect l="l" t="t" r="r" b="b"/>
            <a:pathLst>
              <a:path w="1078381" h="1078381">
                <a:moveTo>
                  <a:pt x="0" y="0"/>
                </a:moveTo>
                <a:lnTo>
                  <a:pt x="1078381" y="0"/>
                </a:lnTo>
                <a:lnTo>
                  <a:pt x="1078381" y="1078381"/>
                </a:lnTo>
                <a:lnTo>
                  <a:pt x="0" y="1078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AutoShape 8"/>
          <p:cNvSpPr/>
          <p:nvPr/>
        </p:nvSpPr>
        <p:spPr>
          <a:xfrm>
            <a:off x="8013769" y="4138634"/>
            <a:ext cx="0" cy="1347297"/>
          </a:xfrm>
          <a:prstGeom prst="line">
            <a:avLst/>
          </a:prstGeom>
          <a:ln w="28575" cap="flat">
            <a:solidFill>
              <a:srgbClr val="3C5679"/>
            </a:solidFill>
            <a:prstDash val="sysDash"/>
            <a:headEnd type="none" w="sm" len="sm"/>
            <a:tailEnd type="none" w="sm" len="sm"/>
          </a:ln>
        </p:spPr>
      </p:sp>
      <p:sp>
        <p:nvSpPr>
          <p:cNvPr id="9" name="Freeform 9"/>
          <p:cNvSpPr/>
          <p:nvPr/>
        </p:nvSpPr>
        <p:spPr>
          <a:xfrm>
            <a:off x="9414229" y="5632625"/>
            <a:ext cx="1054873" cy="1054873"/>
          </a:xfrm>
          <a:custGeom>
            <a:avLst/>
            <a:gdLst/>
            <a:ahLst/>
            <a:cxnLst/>
            <a:rect l="l" t="t" r="r" b="b"/>
            <a:pathLst>
              <a:path w="1054873" h="1054873">
                <a:moveTo>
                  <a:pt x="0" y="0"/>
                </a:moveTo>
                <a:lnTo>
                  <a:pt x="1054873" y="0"/>
                </a:lnTo>
                <a:lnTo>
                  <a:pt x="1054873" y="1054874"/>
                </a:lnTo>
                <a:lnTo>
                  <a:pt x="0" y="10548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AutoShape 10"/>
          <p:cNvSpPr/>
          <p:nvPr/>
        </p:nvSpPr>
        <p:spPr>
          <a:xfrm>
            <a:off x="9941666" y="4138634"/>
            <a:ext cx="0" cy="1347297"/>
          </a:xfrm>
          <a:prstGeom prst="line">
            <a:avLst/>
          </a:prstGeom>
          <a:ln w="28575" cap="flat">
            <a:solidFill>
              <a:srgbClr val="3C5679"/>
            </a:solidFill>
            <a:prstDash val="sysDash"/>
            <a:headEnd type="none" w="sm" len="sm"/>
            <a:tailEnd type="none" w="sm" len="sm"/>
          </a:ln>
        </p:spPr>
      </p:sp>
      <p:sp>
        <p:nvSpPr>
          <p:cNvPr id="11" name="Freeform 11"/>
          <p:cNvSpPr/>
          <p:nvPr/>
        </p:nvSpPr>
        <p:spPr>
          <a:xfrm>
            <a:off x="11550538" y="5595149"/>
            <a:ext cx="1220183" cy="1116467"/>
          </a:xfrm>
          <a:custGeom>
            <a:avLst/>
            <a:gdLst/>
            <a:ahLst/>
            <a:cxnLst/>
            <a:rect l="l" t="t" r="r" b="b"/>
            <a:pathLst>
              <a:path w="1220183" h="1116467">
                <a:moveTo>
                  <a:pt x="0" y="0"/>
                </a:moveTo>
                <a:lnTo>
                  <a:pt x="1220183" y="0"/>
                </a:lnTo>
                <a:lnTo>
                  <a:pt x="1220183" y="1116467"/>
                </a:lnTo>
                <a:lnTo>
                  <a:pt x="0" y="11164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AutoShape 12"/>
          <p:cNvSpPr/>
          <p:nvPr/>
        </p:nvSpPr>
        <p:spPr>
          <a:xfrm>
            <a:off x="12174917" y="4138634"/>
            <a:ext cx="0" cy="1347297"/>
          </a:xfrm>
          <a:prstGeom prst="line">
            <a:avLst/>
          </a:prstGeom>
          <a:ln w="28575" cap="flat">
            <a:solidFill>
              <a:srgbClr val="3C5679"/>
            </a:solidFill>
            <a:prstDash val="sysDash"/>
            <a:headEnd type="none" w="sm" len="sm"/>
            <a:tailEnd type="none" w="sm" len="sm"/>
          </a:ln>
        </p:spPr>
      </p:sp>
      <p:sp>
        <p:nvSpPr>
          <p:cNvPr id="13" name="Freeform 13"/>
          <p:cNvSpPr/>
          <p:nvPr/>
        </p:nvSpPr>
        <p:spPr>
          <a:xfrm>
            <a:off x="14106490" y="5661192"/>
            <a:ext cx="1108915" cy="1100599"/>
          </a:xfrm>
          <a:custGeom>
            <a:avLst/>
            <a:gdLst/>
            <a:ahLst/>
            <a:cxnLst/>
            <a:rect l="l" t="t" r="r" b="b"/>
            <a:pathLst>
              <a:path w="1108915" h="1100599">
                <a:moveTo>
                  <a:pt x="0" y="0"/>
                </a:moveTo>
                <a:lnTo>
                  <a:pt x="1108915" y="0"/>
                </a:lnTo>
                <a:lnTo>
                  <a:pt x="1108915" y="1100599"/>
                </a:lnTo>
                <a:lnTo>
                  <a:pt x="0" y="11005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AutoShape 14"/>
          <p:cNvSpPr/>
          <p:nvPr/>
        </p:nvSpPr>
        <p:spPr>
          <a:xfrm flipH="1">
            <a:off x="14610737" y="4138792"/>
            <a:ext cx="14288" cy="1285703"/>
          </a:xfrm>
          <a:prstGeom prst="line">
            <a:avLst/>
          </a:prstGeom>
          <a:ln w="28575" cap="flat">
            <a:solidFill>
              <a:srgbClr val="3C5679"/>
            </a:solidFill>
            <a:prstDash val="sysDash"/>
            <a:headEnd type="none" w="sm" len="sm"/>
            <a:tailEnd type="none" w="sm" len="sm"/>
          </a:ln>
        </p:spPr>
      </p:sp>
      <p:sp>
        <p:nvSpPr>
          <p:cNvPr id="15" name="TextBox 15"/>
          <p:cNvSpPr txBox="1"/>
          <p:nvPr/>
        </p:nvSpPr>
        <p:spPr>
          <a:xfrm>
            <a:off x="6570559" y="3044513"/>
            <a:ext cx="5164241"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INTERNET OF THINGS</a:t>
            </a:r>
          </a:p>
        </p:txBody>
      </p:sp>
      <p:sp>
        <p:nvSpPr>
          <p:cNvPr id="16" name="TextBox 16"/>
          <p:cNvSpPr txBox="1"/>
          <p:nvPr/>
        </p:nvSpPr>
        <p:spPr>
          <a:xfrm>
            <a:off x="3103889" y="6822674"/>
            <a:ext cx="1612467" cy="372188"/>
          </a:xfrm>
          <a:prstGeom prst="rect">
            <a:avLst/>
          </a:prstGeom>
        </p:spPr>
        <p:txBody>
          <a:bodyPr lIns="0" tIns="0" rIns="0" bIns="0" rtlCol="0" anchor="t">
            <a:spAutoFit/>
          </a:bodyPr>
          <a:lstStyle/>
          <a:p>
            <a:pPr algn="just">
              <a:lnSpc>
                <a:spcPts val="2851"/>
              </a:lnSpc>
              <a:spcBef>
                <a:spcPct val="0"/>
              </a:spcBef>
            </a:pPr>
            <a:r>
              <a:rPr lang="en-US" sz="2193" spc="-43">
                <a:solidFill>
                  <a:srgbClr val="222222"/>
                </a:solidFill>
                <a:latin typeface="Poppins Bold"/>
              </a:rPr>
              <a:t>Any Device</a:t>
            </a:r>
          </a:p>
        </p:txBody>
      </p:sp>
      <p:sp>
        <p:nvSpPr>
          <p:cNvPr id="17" name="TextBox 17"/>
          <p:cNvSpPr txBox="1"/>
          <p:nvPr/>
        </p:nvSpPr>
        <p:spPr>
          <a:xfrm>
            <a:off x="5209287" y="6822674"/>
            <a:ext cx="1557686" cy="360838"/>
          </a:xfrm>
          <a:prstGeom prst="rect">
            <a:avLst/>
          </a:prstGeom>
        </p:spPr>
        <p:txBody>
          <a:bodyPr lIns="0" tIns="0" rIns="0" bIns="0" rtlCol="0" anchor="t">
            <a:spAutoFit/>
          </a:bodyPr>
          <a:lstStyle/>
          <a:p>
            <a:pPr algn="just">
              <a:lnSpc>
                <a:spcPts val="2755"/>
              </a:lnSpc>
              <a:spcBef>
                <a:spcPct val="0"/>
              </a:spcBef>
            </a:pPr>
            <a:r>
              <a:rPr lang="en-US" sz="2119" spc="-42">
                <a:solidFill>
                  <a:srgbClr val="222222"/>
                </a:solidFill>
                <a:latin typeface="Poppins Bold"/>
              </a:rPr>
              <a:t>Anybody</a:t>
            </a:r>
          </a:p>
        </p:txBody>
      </p:sp>
      <p:sp>
        <p:nvSpPr>
          <p:cNvPr id="18" name="TextBox 18"/>
          <p:cNvSpPr txBox="1"/>
          <p:nvPr/>
        </p:nvSpPr>
        <p:spPr>
          <a:xfrm>
            <a:off x="7262273" y="6822577"/>
            <a:ext cx="1557729" cy="358354"/>
          </a:xfrm>
          <a:prstGeom prst="rect">
            <a:avLst/>
          </a:prstGeom>
        </p:spPr>
        <p:txBody>
          <a:bodyPr lIns="0" tIns="0" rIns="0" bIns="0" rtlCol="0" anchor="t">
            <a:spAutoFit/>
          </a:bodyPr>
          <a:lstStyle/>
          <a:p>
            <a:pPr algn="just">
              <a:lnSpc>
                <a:spcPts val="2755"/>
              </a:lnSpc>
              <a:spcBef>
                <a:spcPct val="0"/>
              </a:spcBef>
            </a:pPr>
            <a:r>
              <a:rPr lang="en-US" sz="2119" spc="-42">
                <a:solidFill>
                  <a:srgbClr val="222222"/>
                </a:solidFill>
                <a:latin typeface="Poppins Bold"/>
              </a:rPr>
              <a:t>Anywhere</a:t>
            </a:r>
          </a:p>
        </p:txBody>
      </p:sp>
      <p:sp>
        <p:nvSpPr>
          <p:cNvPr id="19" name="TextBox 19"/>
          <p:cNvSpPr txBox="1"/>
          <p:nvPr/>
        </p:nvSpPr>
        <p:spPr>
          <a:xfrm>
            <a:off x="9075207" y="6822674"/>
            <a:ext cx="2038271" cy="358257"/>
          </a:xfrm>
          <a:prstGeom prst="rect">
            <a:avLst/>
          </a:prstGeom>
        </p:spPr>
        <p:txBody>
          <a:bodyPr lIns="0" tIns="0" rIns="0" bIns="0" rtlCol="0" anchor="t">
            <a:spAutoFit/>
          </a:bodyPr>
          <a:lstStyle/>
          <a:p>
            <a:pPr algn="just">
              <a:lnSpc>
                <a:spcPts val="2754"/>
              </a:lnSpc>
              <a:spcBef>
                <a:spcPct val="0"/>
              </a:spcBef>
            </a:pPr>
            <a:r>
              <a:rPr lang="en-US" sz="2118" spc="-42">
                <a:solidFill>
                  <a:srgbClr val="222222"/>
                </a:solidFill>
                <a:latin typeface="Poppins Bold"/>
              </a:rPr>
              <a:t>Any Business</a:t>
            </a:r>
          </a:p>
        </p:txBody>
      </p:sp>
      <p:sp>
        <p:nvSpPr>
          <p:cNvPr id="20" name="TextBox 20"/>
          <p:cNvSpPr txBox="1"/>
          <p:nvPr/>
        </p:nvSpPr>
        <p:spPr>
          <a:xfrm>
            <a:off x="11370653" y="6838311"/>
            <a:ext cx="1834927" cy="342620"/>
          </a:xfrm>
          <a:prstGeom prst="rect">
            <a:avLst/>
          </a:prstGeom>
        </p:spPr>
        <p:txBody>
          <a:bodyPr lIns="0" tIns="0" rIns="0" bIns="0" rtlCol="0" anchor="t">
            <a:spAutoFit/>
          </a:bodyPr>
          <a:lstStyle/>
          <a:p>
            <a:pPr algn="just">
              <a:lnSpc>
                <a:spcPts val="2619"/>
              </a:lnSpc>
              <a:spcBef>
                <a:spcPct val="0"/>
              </a:spcBef>
            </a:pPr>
            <a:r>
              <a:rPr lang="en-US" sz="2015" spc="-40">
                <a:solidFill>
                  <a:srgbClr val="222222"/>
                </a:solidFill>
                <a:latin typeface="Poppins Bold"/>
              </a:rPr>
              <a:t>Any Network</a:t>
            </a:r>
          </a:p>
        </p:txBody>
      </p:sp>
      <p:sp>
        <p:nvSpPr>
          <p:cNvPr id="21" name="TextBox 21"/>
          <p:cNvSpPr txBox="1"/>
          <p:nvPr/>
        </p:nvSpPr>
        <p:spPr>
          <a:xfrm>
            <a:off x="13827276" y="6822577"/>
            <a:ext cx="1481201" cy="342620"/>
          </a:xfrm>
          <a:prstGeom prst="rect">
            <a:avLst/>
          </a:prstGeom>
        </p:spPr>
        <p:txBody>
          <a:bodyPr lIns="0" tIns="0" rIns="0" bIns="0" rtlCol="0" anchor="t">
            <a:spAutoFit/>
          </a:bodyPr>
          <a:lstStyle/>
          <a:p>
            <a:pPr algn="just">
              <a:lnSpc>
                <a:spcPts val="2619"/>
              </a:lnSpc>
              <a:spcBef>
                <a:spcPct val="0"/>
              </a:spcBef>
            </a:pPr>
            <a:r>
              <a:rPr lang="en-US" sz="2015" spc="-40">
                <a:solidFill>
                  <a:srgbClr val="222222"/>
                </a:solidFill>
                <a:latin typeface="Poppins Bold"/>
              </a:rPr>
              <a:t>Anytime</a:t>
            </a:r>
          </a:p>
        </p:txBody>
      </p:sp>
      <p:sp>
        <p:nvSpPr>
          <p:cNvPr id="22" name="Freeform 22"/>
          <p:cNvSpPr/>
          <p:nvPr/>
        </p:nvSpPr>
        <p:spPr>
          <a:xfrm rot="-2454813">
            <a:off x="-2483928" y="-1763293"/>
            <a:ext cx="4705411" cy="3723156"/>
          </a:xfrm>
          <a:custGeom>
            <a:avLst/>
            <a:gdLst/>
            <a:ahLst/>
            <a:cxnLst/>
            <a:rect l="l" t="t" r="r" b="b"/>
            <a:pathLst>
              <a:path w="4705411" h="3723156">
                <a:moveTo>
                  <a:pt x="0" y="0"/>
                </a:moveTo>
                <a:lnTo>
                  <a:pt x="4705410" y="0"/>
                </a:lnTo>
                <a:lnTo>
                  <a:pt x="4705410" y="3723157"/>
                </a:lnTo>
                <a:lnTo>
                  <a:pt x="0" y="3723157"/>
                </a:lnTo>
                <a:lnTo>
                  <a:pt x="0" y="0"/>
                </a:lnTo>
                <a:close/>
              </a:path>
            </a:pathLst>
          </a:custGeom>
          <a:blipFill>
            <a:blip r:embed="rId13">
              <a:alphaModFix amt="30000"/>
              <a:extLst>
                <a:ext uri="{96DAC541-7B7A-43D3-8B79-37D633B846F1}">
                  <asvg:svgBlip xmlns:asvg="http://schemas.microsoft.com/office/drawing/2016/SVG/main" r:embed="rId14"/>
                </a:ext>
              </a:extLst>
            </a:blip>
            <a:stretch>
              <a:fillRect/>
            </a:stretch>
          </a:blipFill>
        </p:spPr>
      </p:sp>
      <p:sp>
        <p:nvSpPr>
          <p:cNvPr id="23" name="Freeform 23"/>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15">
              <a:alphaModFix amt="15000"/>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671344" y="3272676"/>
            <a:ext cx="1233526" cy="2086301"/>
          </a:xfrm>
          <a:custGeom>
            <a:avLst/>
            <a:gdLst/>
            <a:ahLst/>
            <a:cxnLst/>
            <a:rect l="l" t="t" r="r" b="b"/>
            <a:pathLst>
              <a:path w="1233526" h="2086301">
                <a:moveTo>
                  <a:pt x="0" y="0"/>
                </a:moveTo>
                <a:lnTo>
                  <a:pt x="1233525" y="0"/>
                </a:lnTo>
                <a:lnTo>
                  <a:pt x="1233525" y="2086301"/>
                </a:lnTo>
                <a:lnTo>
                  <a:pt x="0" y="208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570559" y="981075"/>
            <a:ext cx="5369622"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INTERNET OF THINGS</a:t>
            </a:r>
          </a:p>
        </p:txBody>
      </p:sp>
      <p:sp>
        <p:nvSpPr>
          <p:cNvPr id="4" name="TextBox 4"/>
          <p:cNvSpPr txBox="1"/>
          <p:nvPr/>
        </p:nvSpPr>
        <p:spPr>
          <a:xfrm>
            <a:off x="3362718" y="5531158"/>
            <a:ext cx="2167662" cy="506270"/>
          </a:xfrm>
          <a:prstGeom prst="rect">
            <a:avLst/>
          </a:prstGeom>
        </p:spPr>
        <p:txBody>
          <a:bodyPr lIns="0" tIns="0" rIns="0" bIns="0" rtlCol="0" anchor="t">
            <a:spAutoFit/>
          </a:bodyPr>
          <a:lstStyle/>
          <a:p>
            <a:pPr algn="just">
              <a:lnSpc>
                <a:spcPts val="3833"/>
              </a:lnSpc>
              <a:spcBef>
                <a:spcPct val="0"/>
              </a:spcBef>
            </a:pPr>
            <a:r>
              <a:rPr lang="en-US" sz="2949" spc="-58">
                <a:solidFill>
                  <a:srgbClr val="1E221C"/>
                </a:solidFill>
                <a:latin typeface="Poppins Bold"/>
              </a:rPr>
              <a:t>30 Billion +</a:t>
            </a:r>
          </a:p>
        </p:txBody>
      </p:sp>
      <p:sp>
        <p:nvSpPr>
          <p:cNvPr id="5" name="TextBox 5"/>
          <p:cNvSpPr txBox="1"/>
          <p:nvPr/>
        </p:nvSpPr>
        <p:spPr>
          <a:xfrm>
            <a:off x="3615943" y="6123153"/>
            <a:ext cx="1344328" cy="891171"/>
          </a:xfrm>
          <a:prstGeom prst="rect">
            <a:avLst/>
          </a:prstGeom>
        </p:spPr>
        <p:txBody>
          <a:bodyPr lIns="0" tIns="0" rIns="0" bIns="0" rtlCol="0" anchor="t">
            <a:spAutoFit/>
          </a:bodyPr>
          <a:lstStyle/>
          <a:p>
            <a:pPr algn="ctr">
              <a:lnSpc>
                <a:spcPts val="2377"/>
              </a:lnSpc>
              <a:spcBef>
                <a:spcPct val="0"/>
              </a:spcBef>
            </a:pPr>
            <a:r>
              <a:rPr lang="en-US" sz="1829" spc="-36">
                <a:solidFill>
                  <a:srgbClr val="222222"/>
                </a:solidFill>
                <a:latin typeface="Poppins Bold"/>
              </a:rPr>
              <a:t>IoT devices active in 2020</a:t>
            </a:r>
          </a:p>
        </p:txBody>
      </p:sp>
      <p:sp>
        <p:nvSpPr>
          <p:cNvPr id="6" name="Freeform 6"/>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671344" y="3272676"/>
            <a:ext cx="1233526" cy="2086301"/>
          </a:xfrm>
          <a:custGeom>
            <a:avLst/>
            <a:gdLst/>
            <a:ahLst/>
            <a:cxnLst/>
            <a:rect l="l" t="t" r="r" b="b"/>
            <a:pathLst>
              <a:path w="1233526" h="2086301">
                <a:moveTo>
                  <a:pt x="0" y="0"/>
                </a:moveTo>
                <a:lnTo>
                  <a:pt x="1233525" y="0"/>
                </a:lnTo>
                <a:lnTo>
                  <a:pt x="1233525" y="2086301"/>
                </a:lnTo>
                <a:lnTo>
                  <a:pt x="0" y="208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13563" y="4185134"/>
            <a:ext cx="1804816" cy="300051"/>
          </a:xfrm>
          <a:custGeom>
            <a:avLst/>
            <a:gdLst/>
            <a:ahLst/>
            <a:cxnLst/>
            <a:rect l="l" t="t" r="r" b="b"/>
            <a:pathLst>
              <a:path w="1804816" h="300051">
                <a:moveTo>
                  <a:pt x="0" y="0"/>
                </a:moveTo>
                <a:lnTo>
                  <a:pt x="1804816" y="0"/>
                </a:lnTo>
                <a:lnTo>
                  <a:pt x="1804816" y="300051"/>
                </a:lnTo>
                <a:lnTo>
                  <a:pt x="0" y="3000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570559" y="981075"/>
            <a:ext cx="5240441"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INTERNET OF THINGS</a:t>
            </a:r>
          </a:p>
        </p:txBody>
      </p:sp>
      <p:sp>
        <p:nvSpPr>
          <p:cNvPr id="5" name="TextBox 5"/>
          <p:cNvSpPr txBox="1"/>
          <p:nvPr/>
        </p:nvSpPr>
        <p:spPr>
          <a:xfrm>
            <a:off x="3362718" y="5531158"/>
            <a:ext cx="2167662" cy="506270"/>
          </a:xfrm>
          <a:prstGeom prst="rect">
            <a:avLst/>
          </a:prstGeom>
        </p:spPr>
        <p:txBody>
          <a:bodyPr lIns="0" tIns="0" rIns="0" bIns="0" rtlCol="0" anchor="t">
            <a:spAutoFit/>
          </a:bodyPr>
          <a:lstStyle/>
          <a:p>
            <a:pPr algn="just">
              <a:lnSpc>
                <a:spcPts val="3833"/>
              </a:lnSpc>
              <a:spcBef>
                <a:spcPct val="0"/>
              </a:spcBef>
            </a:pPr>
            <a:r>
              <a:rPr lang="en-US" sz="2949" spc="-58">
                <a:solidFill>
                  <a:srgbClr val="1E221C"/>
                </a:solidFill>
                <a:latin typeface="Poppins Bold"/>
              </a:rPr>
              <a:t>30 Billion +</a:t>
            </a:r>
          </a:p>
        </p:txBody>
      </p:sp>
      <p:sp>
        <p:nvSpPr>
          <p:cNvPr id="6" name="TextBox 6"/>
          <p:cNvSpPr txBox="1"/>
          <p:nvPr/>
        </p:nvSpPr>
        <p:spPr>
          <a:xfrm>
            <a:off x="3615943" y="6123153"/>
            <a:ext cx="1344328" cy="891171"/>
          </a:xfrm>
          <a:prstGeom prst="rect">
            <a:avLst/>
          </a:prstGeom>
        </p:spPr>
        <p:txBody>
          <a:bodyPr lIns="0" tIns="0" rIns="0" bIns="0" rtlCol="0" anchor="t">
            <a:spAutoFit/>
          </a:bodyPr>
          <a:lstStyle/>
          <a:p>
            <a:pPr algn="ctr">
              <a:lnSpc>
                <a:spcPts val="2377"/>
              </a:lnSpc>
              <a:spcBef>
                <a:spcPct val="0"/>
              </a:spcBef>
            </a:pPr>
            <a:r>
              <a:rPr lang="en-US" sz="1829" spc="-36">
                <a:solidFill>
                  <a:srgbClr val="222222"/>
                </a:solidFill>
                <a:latin typeface="Poppins Bold"/>
              </a:rPr>
              <a:t>IoT devices active in 2020</a:t>
            </a:r>
          </a:p>
        </p:txBody>
      </p:sp>
      <p:sp>
        <p:nvSpPr>
          <p:cNvPr id="7" name="Freeform 7"/>
          <p:cNvSpPr/>
          <p:nvPr/>
        </p:nvSpPr>
        <p:spPr>
          <a:xfrm>
            <a:off x="7727072" y="3311343"/>
            <a:ext cx="2039956" cy="2047634"/>
          </a:xfrm>
          <a:custGeom>
            <a:avLst/>
            <a:gdLst/>
            <a:ahLst/>
            <a:cxnLst/>
            <a:rect l="l" t="t" r="r" b="b"/>
            <a:pathLst>
              <a:path w="2039956" h="2047634">
                <a:moveTo>
                  <a:pt x="0" y="0"/>
                </a:moveTo>
                <a:lnTo>
                  <a:pt x="2039956" y="0"/>
                </a:lnTo>
                <a:lnTo>
                  <a:pt x="2039956" y="2047634"/>
                </a:lnTo>
                <a:lnTo>
                  <a:pt x="0" y="2047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7483146" y="5550208"/>
            <a:ext cx="2167662" cy="505470"/>
          </a:xfrm>
          <a:prstGeom prst="rect">
            <a:avLst/>
          </a:prstGeom>
        </p:spPr>
        <p:txBody>
          <a:bodyPr lIns="0" tIns="0" rIns="0" bIns="0" rtlCol="0" anchor="t">
            <a:spAutoFit/>
          </a:bodyPr>
          <a:lstStyle/>
          <a:p>
            <a:pPr algn="ctr">
              <a:lnSpc>
                <a:spcPts val="3833"/>
              </a:lnSpc>
              <a:spcBef>
                <a:spcPct val="0"/>
              </a:spcBef>
            </a:pPr>
            <a:r>
              <a:rPr lang="en-US" sz="2949" spc="-58">
                <a:solidFill>
                  <a:srgbClr val="1E221C"/>
                </a:solidFill>
                <a:latin typeface="Poppins Bold"/>
              </a:rPr>
              <a:t>&gt; Double</a:t>
            </a:r>
          </a:p>
        </p:txBody>
      </p:sp>
      <p:sp>
        <p:nvSpPr>
          <p:cNvPr id="9" name="TextBox 9"/>
          <p:cNvSpPr txBox="1"/>
          <p:nvPr/>
        </p:nvSpPr>
        <p:spPr>
          <a:xfrm>
            <a:off x="7568123" y="6113628"/>
            <a:ext cx="2442831" cy="595896"/>
          </a:xfrm>
          <a:prstGeom prst="rect">
            <a:avLst/>
          </a:prstGeom>
        </p:spPr>
        <p:txBody>
          <a:bodyPr lIns="0" tIns="0" rIns="0" bIns="0" rtlCol="0" anchor="t">
            <a:spAutoFit/>
          </a:bodyPr>
          <a:lstStyle/>
          <a:p>
            <a:pPr algn="ctr">
              <a:lnSpc>
                <a:spcPts val="2377"/>
              </a:lnSpc>
              <a:spcBef>
                <a:spcPct val="0"/>
              </a:spcBef>
            </a:pPr>
            <a:r>
              <a:rPr lang="en-US" sz="1829" spc="-36">
                <a:solidFill>
                  <a:srgbClr val="222222"/>
                </a:solidFill>
                <a:latin typeface="Poppins Bold"/>
              </a:rPr>
              <a:t>growth of IoT devices in next 5 years</a:t>
            </a:r>
          </a:p>
        </p:txBody>
      </p:sp>
      <p:sp>
        <p:nvSpPr>
          <p:cNvPr id="10" name="Freeform 10"/>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8">
              <a:alphaModFix amt="15000"/>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671344" y="3272676"/>
            <a:ext cx="1233526" cy="2086301"/>
          </a:xfrm>
          <a:custGeom>
            <a:avLst/>
            <a:gdLst/>
            <a:ahLst/>
            <a:cxnLst/>
            <a:rect l="l" t="t" r="r" b="b"/>
            <a:pathLst>
              <a:path w="1233526" h="2086301">
                <a:moveTo>
                  <a:pt x="0" y="0"/>
                </a:moveTo>
                <a:lnTo>
                  <a:pt x="1233525" y="0"/>
                </a:lnTo>
                <a:lnTo>
                  <a:pt x="1233525" y="2086301"/>
                </a:lnTo>
                <a:lnTo>
                  <a:pt x="0" y="208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27072" y="3311343"/>
            <a:ext cx="2039956" cy="2047634"/>
          </a:xfrm>
          <a:custGeom>
            <a:avLst/>
            <a:gdLst/>
            <a:ahLst/>
            <a:cxnLst/>
            <a:rect l="l" t="t" r="r" b="b"/>
            <a:pathLst>
              <a:path w="2039956" h="2047634">
                <a:moveTo>
                  <a:pt x="0" y="0"/>
                </a:moveTo>
                <a:lnTo>
                  <a:pt x="2039956" y="0"/>
                </a:lnTo>
                <a:lnTo>
                  <a:pt x="2039956" y="2047634"/>
                </a:lnTo>
                <a:lnTo>
                  <a:pt x="0" y="20476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443162" y="3272676"/>
            <a:ext cx="2482120" cy="1985696"/>
          </a:xfrm>
          <a:custGeom>
            <a:avLst/>
            <a:gdLst/>
            <a:ahLst/>
            <a:cxnLst/>
            <a:rect l="l" t="t" r="r" b="b"/>
            <a:pathLst>
              <a:path w="2482120" h="1985696">
                <a:moveTo>
                  <a:pt x="0" y="0"/>
                </a:moveTo>
                <a:lnTo>
                  <a:pt x="2482120" y="0"/>
                </a:lnTo>
                <a:lnTo>
                  <a:pt x="2482120" y="1985696"/>
                </a:lnTo>
                <a:lnTo>
                  <a:pt x="0" y="1985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413563" y="4185134"/>
            <a:ext cx="1804816" cy="300051"/>
          </a:xfrm>
          <a:custGeom>
            <a:avLst/>
            <a:gdLst/>
            <a:ahLst/>
            <a:cxnLst/>
            <a:rect l="l" t="t" r="r" b="b"/>
            <a:pathLst>
              <a:path w="1804816" h="300051">
                <a:moveTo>
                  <a:pt x="0" y="0"/>
                </a:moveTo>
                <a:lnTo>
                  <a:pt x="1804816" y="0"/>
                </a:lnTo>
                <a:lnTo>
                  <a:pt x="1804816" y="300051"/>
                </a:lnTo>
                <a:lnTo>
                  <a:pt x="0" y="3000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6570559" y="981075"/>
            <a:ext cx="5088041"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INTERNET OF THINGS</a:t>
            </a:r>
          </a:p>
        </p:txBody>
      </p:sp>
      <p:sp>
        <p:nvSpPr>
          <p:cNvPr id="7" name="TextBox 7"/>
          <p:cNvSpPr txBox="1"/>
          <p:nvPr/>
        </p:nvSpPr>
        <p:spPr>
          <a:xfrm>
            <a:off x="3362718" y="5531158"/>
            <a:ext cx="2167662" cy="506270"/>
          </a:xfrm>
          <a:prstGeom prst="rect">
            <a:avLst/>
          </a:prstGeom>
        </p:spPr>
        <p:txBody>
          <a:bodyPr lIns="0" tIns="0" rIns="0" bIns="0" rtlCol="0" anchor="t">
            <a:spAutoFit/>
          </a:bodyPr>
          <a:lstStyle/>
          <a:p>
            <a:pPr algn="just">
              <a:lnSpc>
                <a:spcPts val="3833"/>
              </a:lnSpc>
              <a:spcBef>
                <a:spcPct val="0"/>
              </a:spcBef>
            </a:pPr>
            <a:r>
              <a:rPr lang="en-US" sz="2949" spc="-58">
                <a:solidFill>
                  <a:srgbClr val="1E221C"/>
                </a:solidFill>
                <a:latin typeface="Poppins Bold"/>
              </a:rPr>
              <a:t>30 Billion +</a:t>
            </a:r>
          </a:p>
        </p:txBody>
      </p:sp>
      <p:sp>
        <p:nvSpPr>
          <p:cNvPr id="8" name="TextBox 8"/>
          <p:cNvSpPr txBox="1"/>
          <p:nvPr/>
        </p:nvSpPr>
        <p:spPr>
          <a:xfrm>
            <a:off x="3615943" y="6123153"/>
            <a:ext cx="1344328" cy="891171"/>
          </a:xfrm>
          <a:prstGeom prst="rect">
            <a:avLst/>
          </a:prstGeom>
        </p:spPr>
        <p:txBody>
          <a:bodyPr lIns="0" tIns="0" rIns="0" bIns="0" rtlCol="0" anchor="t">
            <a:spAutoFit/>
          </a:bodyPr>
          <a:lstStyle/>
          <a:p>
            <a:pPr algn="ctr">
              <a:lnSpc>
                <a:spcPts val="2377"/>
              </a:lnSpc>
              <a:spcBef>
                <a:spcPct val="0"/>
              </a:spcBef>
            </a:pPr>
            <a:r>
              <a:rPr lang="en-US" sz="1829" spc="-36">
                <a:solidFill>
                  <a:srgbClr val="222222"/>
                </a:solidFill>
                <a:latin typeface="Poppins Bold"/>
              </a:rPr>
              <a:t>IoT devices active in 2020</a:t>
            </a:r>
          </a:p>
        </p:txBody>
      </p:sp>
      <p:sp>
        <p:nvSpPr>
          <p:cNvPr id="9" name="TextBox 9"/>
          <p:cNvSpPr txBox="1"/>
          <p:nvPr/>
        </p:nvSpPr>
        <p:spPr>
          <a:xfrm>
            <a:off x="7483146" y="5550208"/>
            <a:ext cx="2167662" cy="505470"/>
          </a:xfrm>
          <a:prstGeom prst="rect">
            <a:avLst/>
          </a:prstGeom>
        </p:spPr>
        <p:txBody>
          <a:bodyPr lIns="0" tIns="0" rIns="0" bIns="0" rtlCol="0" anchor="t">
            <a:spAutoFit/>
          </a:bodyPr>
          <a:lstStyle/>
          <a:p>
            <a:pPr algn="ctr">
              <a:lnSpc>
                <a:spcPts val="3833"/>
              </a:lnSpc>
              <a:spcBef>
                <a:spcPct val="0"/>
              </a:spcBef>
            </a:pPr>
            <a:r>
              <a:rPr lang="en-US" sz="2949" spc="-58">
                <a:solidFill>
                  <a:srgbClr val="1E221C"/>
                </a:solidFill>
                <a:latin typeface="Poppins Bold"/>
              </a:rPr>
              <a:t>&gt; Double</a:t>
            </a:r>
          </a:p>
        </p:txBody>
      </p:sp>
      <p:sp>
        <p:nvSpPr>
          <p:cNvPr id="10" name="TextBox 10"/>
          <p:cNvSpPr txBox="1"/>
          <p:nvPr/>
        </p:nvSpPr>
        <p:spPr>
          <a:xfrm>
            <a:off x="7568123" y="6113628"/>
            <a:ext cx="2442831" cy="595896"/>
          </a:xfrm>
          <a:prstGeom prst="rect">
            <a:avLst/>
          </a:prstGeom>
        </p:spPr>
        <p:txBody>
          <a:bodyPr lIns="0" tIns="0" rIns="0" bIns="0" rtlCol="0" anchor="t">
            <a:spAutoFit/>
          </a:bodyPr>
          <a:lstStyle/>
          <a:p>
            <a:pPr algn="ctr">
              <a:lnSpc>
                <a:spcPts val="2377"/>
              </a:lnSpc>
              <a:spcBef>
                <a:spcPct val="0"/>
              </a:spcBef>
            </a:pPr>
            <a:r>
              <a:rPr lang="en-US" sz="1829" spc="-36">
                <a:solidFill>
                  <a:srgbClr val="222222"/>
                </a:solidFill>
                <a:latin typeface="Poppins Bold"/>
              </a:rPr>
              <a:t>growth of IoT devices in next 5 years</a:t>
            </a:r>
          </a:p>
        </p:txBody>
      </p:sp>
      <p:sp>
        <p:nvSpPr>
          <p:cNvPr id="11" name="TextBox 11"/>
          <p:cNvSpPr txBox="1"/>
          <p:nvPr/>
        </p:nvSpPr>
        <p:spPr>
          <a:xfrm>
            <a:off x="12600390" y="5531158"/>
            <a:ext cx="2167662" cy="505470"/>
          </a:xfrm>
          <a:prstGeom prst="rect">
            <a:avLst/>
          </a:prstGeom>
        </p:spPr>
        <p:txBody>
          <a:bodyPr lIns="0" tIns="0" rIns="0" bIns="0" rtlCol="0" anchor="t">
            <a:spAutoFit/>
          </a:bodyPr>
          <a:lstStyle/>
          <a:p>
            <a:pPr algn="ctr">
              <a:lnSpc>
                <a:spcPts val="3833"/>
              </a:lnSpc>
              <a:spcBef>
                <a:spcPct val="0"/>
              </a:spcBef>
            </a:pPr>
            <a:r>
              <a:rPr lang="en-US" sz="2949" spc="-58">
                <a:solidFill>
                  <a:srgbClr val="1E221C"/>
                </a:solidFill>
                <a:latin typeface="Poppins Bold"/>
              </a:rPr>
              <a:t>$ 1 Tn +</a:t>
            </a:r>
          </a:p>
        </p:txBody>
      </p:sp>
      <p:sp>
        <p:nvSpPr>
          <p:cNvPr id="12" name="TextBox 12"/>
          <p:cNvSpPr txBox="1"/>
          <p:nvPr/>
        </p:nvSpPr>
        <p:spPr>
          <a:xfrm>
            <a:off x="12462052" y="6113628"/>
            <a:ext cx="2463230" cy="595896"/>
          </a:xfrm>
          <a:prstGeom prst="rect">
            <a:avLst/>
          </a:prstGeom>
        </p:spPr>
        <p:txBody>
          <a:bodyPr lIns="0" tIns="0" rIns="0" bIns="0" rtlCol="0" anchor="t">
            <a:spAutoFit/>
          </a:bodyPr>
          <a:lstStyle/>
          <a:p>
            <a:pPr algn="ctr">
              <a:lnSpc>
                <a:spcPts val="2377"/>
              </a:lnSpc>
              <a:spcBef>
                <a:spcPct val="0"/>
              </a:spcBef>
            </a:pPr>
            <a:r>
              <a:rPr lang="en-US" sz="1829" spc="-36">
                <a:solidFill>
                  <a:srgbClr val="222222"/>
                </a:solidFill>
                <a:latin typeface="Poppins Bold"/>
              </a:rPr>
              <a:t>Total TAM of IoT by 2025</a:t>
            </a:r>
          </a:p>
        </p:txBody>
      </p:sp>
      <p:sp>
        <p:nvSpPr>
          <p:cNvPr id="13" name="Freeform 13"/>
          <p:cNvSpPr/>
          <p:nvPr/>
        </p:nvSpPr>
        <p:spPr>
          <a:xfrm>
            <a:off x="10202687" y="4185134"/>
            <a:ext cx="1804816" cy="300051"/>
          </a:xfrm>
          <a:custGeom>
            <a:avLst/>
            <a:gdLst/>
            <a:ahLst/>
            <a:cxnLst/>
            <a:rect l="l" t="t" r="r" b="b"/>
            <a:pathLst>
              <a:path w="1804816" h="300051">
                <a:moveTo>
                  <a:pt x="0" y="0"/>
                </a:moveTo>
                <a:lnTo>
                  <a:pt x="1804816" y="0"/>
                </a:lnTo>
                <a:lnTo>
                  <a:pt x="1804816" y="300051"/>
                </a:lnTo>
                <a:lnTo>
                  <a:pt x="0" y="3000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566395"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10">
              <a:alphaModFix amt="1500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6359" y="2132007"/>
            <a:ext cx="10795281" cy="6022987"/>
          </a:xfrm>
          <a:custGeom>
            <a:avLst/>
            <a:gdLst/>
            <a:ahLst/>
            <a:cxnLst/>
            <a:rect l="l" t="t" r="r" b="b"/>
            <a:pathLst>
              <a:path w="10795281" h="6022987">
                <a:moveTo>
                  <a:pt x="0" y="0"/>
                </a:moveTo>
                <a:lnTo>
                  <a:pt x="10795282" y="0"/>
                </a:lnTo>
                <a:lnTo>
                  <a:pt x="10795282" y="6022986"/>
                </a:lnTo>
                <a:lnTo>
                  <a:pt x="0" y="6022986"/>
                </a:lnTo>
                <a:lnTo>
                  <a:pt x="0" y="0"/>
                </a:lnTo>
                <a:close/>
              </a:path>
            </a:pathLst>
          </a:custGeom>
          <a:blipFill>
            <a:blip r:embed="rId2"/>
            <a:stretch>
              <a:fillRect t="-22072" b="-11748"/>
            </a:stretch>
          </a:blipFill>
        </p:spPr>
      </p:sp>
      <p:sp>
        <p:nvSpPr>
          <p:cNvPr id="3" name="TextBox 3"/>
          <p:cNvSpPr txBox="1"/>
          <p:nvPr/>
        </p:nvSpPr>
        <p:spPr>
          <a:xfrm>
            <a:off x="4658866" y="981075"/>
            <a:ext cx="9209534" cy="648896"/>
          </a:xfrm>
          <a:prstGeom prst="rect">
            <a:avLst/>
          </a:prstGeom>
        </p:spPr>
        <p:txBody>
          <a:bodyPr wrap="square" lIns="0" tIns="0" rIns="0" bIns="0" rtlCol="0" anchor="t">
            <a:spAutoFit/>
          </a:bodyPr>
          <a:lstStyle/>
          <a:p>
            <a:pPr algn="ctr">
              <a:lnSpc>
                <a:spcPts val="5589"/>
              </a:lnSpc>
              <a:spcBef>
                <a:spcPct val="0"/>
              </a:spcBef>
            </a:pPr>
            <a:r>
              <a:rPr lang="en-US" sz="4299" spc="-85" dirty="0">
                <a:solidFill>
                  <a:srgbClr val="000000"/>
                </a:solidFill>
                <a:latin typeface="Barlow Bold"/>
              </a:rPr>
              <a:t>THREE LAYERS OF IOT ARCHITECTURE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1060</Words>
  <Application>Microsoft Office PowerPoint</Application>
  <PresentationFormat>Custom</PresentationFormat>
  <Paragraphs>112</Paragraphs>
  <Slides>31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Open Sans</vt:lpstr>
      <vt:lpstr>Barlow SemiCondensed</vt:lpstr>
      <vt:lpstr>Barlow Bold</vt:lpstr>
      <vt:lpstr>Calibri</vt:lpstr>
      <vt:lpstr>Poppins Medium Bold</vt:lpstr>
      <vt:lpstr>Poppins Bold</vt:lpstr>
      <vt:lpstr>Poppins Light Bold</vt:lpstr>
      <vt:lpstr>DM Sans Bold</vt:lpstr>
      <vt:lpstr>Canva Sans Bold</vt:lpstr>
      <vt:lpstr>Poppins</vt:lpstr>
      <vt:lpstr>Barlow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(IoT) with cloud computing</dc:title>
  <cp:lastModifiedBy>Grusha Bhattarai</cp:lastModifiedBy>
  <cp:revision>2</cp:revision>
  <dcterms:created xsi:type="dcterms:W3CDTF">2006-08-16T00:00:00Z</dcterms:created>
  <dcterms:modified xsi:type="dcterms:W3CDTF">2024-01-07T08:17:09Z</dcterms:modified>
  <dc:identifier>DAF5AyS1q_A</dc:identifier>
</cp:coreProperties>
</file>